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21"/>
  </p:notesMasterIdLst>
  <p:sldIdLst>
    <p:sldId id="322" r:id="rId2"/>
    <p:sldId id="256" r:id="rId3"/>
    <p:sldId id="321" r:id="rId4"/>
    <p:sldId id="264" r:id="rId5"/>
    <p:sldId id="365" r:id="rId6"/>
    <p:sldId id="329" r:id="rId7"/>
    <p:sldId id="359" r:id="rId8"/>
    <p:sldId id="331" r:id="rId9"/>
    <p:sldId id="324" r:id="rId10"/>
    <p:sldId id="325" r:id="rId11"/>
    <p:sldId id="330" r:id="rId12"/>
    <p:sldId id="332" r:id="rId13"/>
    <p:sldId id="333" r:id="rId14"/>
    <p:sldId id="343" r:id="rId15"/>
    <p:sldId id="344" r:id="rId16"/>
    <p:sldId id="361" r:id="rId17"/>
    <p:sldId id="363" r:id="rId18"/>
    <p:sldId id="364" r:id="rId19"/>
    <p:sldId id="288" r:id="rId20"/>
  </p:sldIdLst>
  <p:sldSz cx="9144000" cy="6858000" type="screen4x3"/>
  <p:notesSz cx="6797675" cy="9926638"/>
  <p:custDataLst>
    <p:tags r:id="rId22"/>
  </p:custDataLst>
  <p:defaultTextStyle>
    <a:defPPr>
      <a:defRPr lang="bg-BG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1pPr>
    <a:lvl2pPr marL="4556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2pPr>
    <a:lvl3pPr marL="9128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3pPr>
    <a:lvl4pPr marL="13700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4pPr>
    <a:lvl5pPr marL="1827213" indent="1588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CF0E8"/>
    <a:srgbClr val="99CCFF"/>
    <a:srgbClr val="CCFF66"/>
    <a:srgbClr val="CC99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51" d="100"/>
          <a:sy n="51" d="100"/>
        </p:scale>
        <p:origin x="-105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430632630410655"/>
          <c:y val="1.5126050420168079E-2"/>
          <c:w val="0.7758046614872367"/>
          <c:h val="0.894117647058823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 w="1283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5053192802310366E-4"/>
                  <c:y val="0.183548284912661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676">
                <a:noFill/>
              </a:ln>
            </c:spPr>
            <c:txPr>
              <a:bodyPr/>
              <a:lstStyle/>
              <a:p>
                <a:pPr>
                  <a:defRPr sz="1491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Sheet1!$B$2:$B$2</c:f>
              <c:numCache>
                <c:formatCode>#,##0</c:formatCode>
                <c:ptCount val="1"/>
                <c:pt idx="0">
                  <c:v>7016554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FF00"/>
            </a:solidFill>
            <a:ln w="1283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643469979961322E-3"/>
                  <c:y val="0.12771564571377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676">
                <a:noFill/>
              </a:ln>
            </c:spPr>
            <c:txPr>
              <a:bodyPr/>
              <a:lstStyle/>
              <a:p>
                <a:pPr>
                  <a:defRPr sz="1491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Sheet1!$B$3:$B$3</c:f>
              <c:numCache>
                <c:formatCode>#,##0</c:formatCode>
                <c:ptCount val="1"/>
                <c:pt idx="0">
                  <c:v>7109593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B050"/>
            </a:solidFill>
            <a:ln w="1283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018685360254733E-3"/>
                  <c:y val="0.101939994569644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676">
                <a:noFill/>
              </a:ln>
            </c:spPr>
            <c:txPr>
              <a:bodyPr/>
              <a:lstStyle/>
              <a:p>
                <a:pPr>
                  <a:defRPr sz="1491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Sheet1!$B$4:$B$4</c:f>
              <c:numCache>
                <c:formatCode>#,##0</c:formatCode>
                <c:ptCount val="1"/>
                <c:pt idx="0">
                  <c:v>7197895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  <a:ln w="12838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1.5841211462987073E-2"/>
                  <c:y val="-3.5544393157751854E-2"/>
                </c:manualLayout>
              </c:layout>
              <c:spPr/>
              <c:txPr>
                <a:bodyPr/>
                <a:lstStyle/>
                <a:p>
                  <a:pPr>
                    <a:defRPr sz="1800"/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Приходи</c:v>
                </c:pt>
              </c:strCache>
            </c:strRef>
          </c:cat>
          <c:val>
            <c:numRef>
              <c:f>Sheet1!$B$5:$B$5</c:f>
              <c:numCache>
                <c:formatCode>#,##0</c:formatCode>
                <c:ptCount val="1"/>
                <c:pt idx="0">
                  <c:v>7693395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3209344"/>
        <c:axId val="33211136"/>
        <c:axId val="0"/>
      </c:bar3DChart>
      <c:catAx>
        <c:axId val="3320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2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9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33211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211136"/>
        <c:scaling>
          <c:orientation val="minMax"/>
        </c:scaling>
        <c:delete val="0"/>
        <c:axPos val="l"/>
        <c:majorGridlines>
          <c:spPr>
            <a:ln w="3210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2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91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33209344"/>
        <c:crosses val="autoZero"/>
        <c:crossBetween val="between"/>
      </c:valAx>
      <c:spPr>
        <a:noFill/>
        <a:ln w="25684">
          <a:noFill/>
        </a:ln>
      </c:spPr>
    </c:plotArea>
    <c:legend>
      <c:legendPos val="r"/>
      <c:layout>
        <c:manualLayout>
          <c:xMode val="edge"/>
          <c:yMode val="edge"/>
          <c:x val="0.88345678901178792"/>
          <c:y val="0.31570648647137156"/>
          <c:w val="0.11210360897285099"/>
          <c:h val="0.28261290891787361"/>
        </c:manualLayout>
      </c:layout>
      <c:overlay val="0"/>
      <c:spPr>
        <a:noFill/>
        <a:ln w="3210">
          <a:solidFill>
            <a:schemeClr val="tx1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9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430632630410655"/>
          <c:y val="1.5100671140939614E-2"/>
          <c:w val="0.7758046614872367"/>
          <c:h val="0.894295302013423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00FF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0363671789934554E-3"/>
                  <c:y val="0.231741692665775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52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Sheet1!$B$2:$B$2</c:f>
              <c:numCache>
                <c:formatCode>#,##0</c:formatCode>
                <c:ptCount val="1"/>
                <c:pt idx="0">
                  <c:v>5488715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0833633975131287E-3"/>
                  <c:y val="0.233500461778869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6189">
                <a:noFill/>
              </a:ln>
            </c:spPr>
            <c:txPr>
              <a:bodyPr/>
              <a:lstStyle/>
              <a:p>
                <a:pPr>
                  <a:defRPr sz="152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Sheet1!$B$3:$B$3</c:f>
              <c:numCache>
                <c:formatCode>#,##0</c:formatCode>
                <c:ptCount val="1"/>
                <c:pt idx="0">
                  <c:v>5720700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00FF"/>
            </a:solidFill>
            <a:ln w="1309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3095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2.911208151382824E-3"/>
                  <c:y val="0.19182389937106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Sheet1!$B$1:$B$1</c:f>
              <c:strCache>
                <c:ptCount val="1"/>
                <c:pt idx="0">
                  <c:v>Трансфер</c:v>
                </c:pt>
              </c:strCache>
            </c:strRef>
          </c:cat>
          <c:val>
            <c:numRef>
              <c:f>Sheet1!$B$4:$B$4</c:f>
              <c:numCache>
                <c:formatCode>#,##0</c:formatCode>
                <c:ptCount val="1"/>
                <c:pt idx="0">
                  <c:v>5883628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5405824"/>
        <c:axId val="35407360"/>
        <c:axId val="0"/>
      </c:bar3DChart>
      <c:catAx>
        <c:axId val="3540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2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2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35407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407360"/>
        <c:scaling>
          <c:orientation val="minMax"/>
        </c:scaling>
        <c:delete val="0"/>
        <c:axPos val="l"/>
        <c:majorGridlines>
          <c:spPr>
            <a:ln w="32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2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21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35405824"/>
        <c:crosses val="autoZero"/>
        <c:crossBetween val="between"/>
      </c:valAx>
      <c:spPr>
        <a:noFill/>
        <a:ln w="25736">
          <a:noFill/>
        </a:ln>
      </c:spPr>
    </c:plotArea>
    <c:legend>
      <c:legendPos val="r"/>
      <c:layout>
        <c:manualLayout>
          <c:xMode val="edge"/>
          <c:yMode val="edge"/>
          <c:x val="0.85263991564373232"/>
          <c:y val="0.29095429109097209"/>
          <c:w val="0.14292072115439719"/>
          <c:h val="0.28287104442133415"/>
        </c:manualLayout>
      </c:layout>
      <c:overlay val="0"/>
      <c:spPr>
        <a:noFill/>
        <a:ln w="3274">
          <a:solidFill>
            <a:schemeClr val="tx1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2"/>
      <c:rotY val="20"/>
      <c:depthPercent val="100"/>
      <c:rAngAx val="1"/>
    </c:view3D>
    <c:floor>
      <c:thickness val="0"/>
      <c:spPr>
        <a:solidFill>
          <a:srgbClr val="C0C0C0"/>
        </a:solidFill>
        <a:ln w="3175" cap="rnd" cmpd="sng" algn="ctr">
          <a:solidFill>
            <a:schemeClr val="tx1"/>
          </a:solidFill>
          <a:prstDash val="solid"/>
          <a:round/>
        </a:ln>
        <a:effectLst/>
        <a:sp3d contourW="3175">
          <a:contourClr>
            <a:schemeClr val="tx1"/>
          </a:contourClr>
        </a:sp3d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  <a:effectLst/>
        <a:sp3d contourW="12700">
          <a:contourClr>
            <a:schemeClr val="tx1"/>
          </a:contourClr>
        </a:sp3d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  <a:effectLst/>
        <a:sp3d contourW="12700">
          <a:contourClr>
            <a:schemeClr val="tx1"/>
          </a:contourClr>
        </a:sp3d>
      </c:spPr>
    </c:backWall>
    <c:plotArea>
      <c:layout>
        <c:manualLayout>
          <c:layoutTarget val="inner"/>
          <c:xMode val="edge"/>
          <c:yMode val="edge"/>
          <c:x val="0.12430632630410655"/>
          <c:y val="1.5126050420168086E-2"/>
          <c:w val="0.7758046614872367"/>
          <c:h val="0.894117647058823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395226727897301E-3"/>
                  <c:y val="0.117861869031555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7019223264748128E-2"/>
                  <c:y val="9.1505352898964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6194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Данъчни приходи</c:v>
                </c:pt>
                <c:pt idx="1">
                  <c:v>Неданъчни приходи</c:v>
                </c:pt>
              </c:strCache>
            </c:strRef>
          </c:cat>
          <c:val>
            <c:numRef>
              <c:f>Sheet1!$B$2:$C$2</c:f>
              <c:numCache>
                <c:formatCode>#,##0</c:formatCode>
                <c:ptCount val="2"/>
                <c:pt idx="0">
                  <c:v>401600</c:v>
                </c:pt>
                <c:pt idx="1">
                  <c:v>995520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932748719351079E-2"/>
                  <c:y val="-3.7763527433704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289123272602049E-2"/>
                  <c:y val="-7.2292366687499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6194"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Данъчни приходи</c:v>
                </c:pt>
                <c:pt idx="1">
                  <c:v>Неданъчни приходи</c:v>
                </c:pt>
              </c:strCache>
            </c:strRef>
          </c:cat>
          <c:val>
            <c:numRef>
              <c:f>Sheet1!$B$3:$C$3</c:f>
              <c:numCache>
                <c:formatCode>#,##0</c:formatCode>
                <c:ptCount val="2"/>
                <c:pt idx="0">
                  <c:v>426500</c:v>
                </c:pt>
                <c:pt idx="1">
                  <c:v>1011540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5515776"/>
        <c:axId val="35517568"/>
        <c:axId val="0"/>
      </c:bar3DChart>
      <c:catAx>
        <c:axId val="3551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3274" cap="rnd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521" b="1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35517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517568"/>
        <c:scaling>
          <c:orientation val="minMax"/>
        </c:scaling>
        <c:delete val="0"/>
        <c:axPos val="l"/>
        <c:majorGridlines>
          <c:spPr>
            <a:ln w="3274" cap="rnd" cmpd="sng" algn="ctr">
              <a:solidFill>
                <a:schemeClr val="tx1"/>
              </a:solidFill>
              <a:prstDash val="solid"/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 w="3274" cap="rnd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bg-BG"/>
          </a:p>
        </c:txPr>
        <c:crossAx val="35515776"/>
        <c:crosses val="autoZero"/>
        <c:crossBetween val="between"/>
      </c:valAx>
      <c:spPr>
        <a:noFill/>
        <a:ln w="26132">
          <a:noFill/>
        </a:ln>
        <a:effectLst/>
      </c:spPr>
    </c:plotArea>
    <c:legend>
      <c:legendPos val="r"/>
      <c:layout>
        <c:manualLayout>
          <c:xMode val="edge"/>
          <c:yMode val="edge"/>
          <c:x val="0.87050263787677662"/>
          <c:y val="0.35180042758264563"/>
          <c:w val="0.12505781030195451"/>
          <c:h val="0.1977796599000291"/>
        </c:manualLayout>
      </c:layout>
      <c:overlay val="0"/>
      <c:spPr>
        <a:noFill/>
        <a:ln w="3274">
          <a:solidFill>
            <a:schemeClr val="tx1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5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263929047572665E-2"/>
          <c:y val="0.26442485345632066"/>
          <c:w val="0.63622046456628978"/>
          <c:h val="0.51767597269809618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512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00FF0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000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bg2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660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80008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FF00FF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80808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 w="13512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2627963349462316E-2"/>
                  <c:y val="-0.180485444789160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5855709566014957E-2"/>
                  <c:y val="-0.1776330909194817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593264200211518E-2"/>
                  <c:y val="0.245811162401975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7953054367460012E-2"/>
                  <c:y val="0.122921578219436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7597067607928338E-2"/>
                  <c:y val="0.1996115057158723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0110765861465461E-2"/>
                  <c:y val="-0.136173947915173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0399661242351986E-2"/>
                  <c:y val="-0.116278301887385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6743936102814733E-2"/>
                  <c:y val="-0.1230402232727841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8644042415790801E-2"/>
                  <c:y val="-0.1367842769091220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Mode val="edge"/>
                  <c:yMode val="edge"/>
                  <c:x val="0.48723640399556084"/>
                  <c:y val="9.2281879194630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 w="27022">
                <a:noFill/>
              </a:ln>
            </c:spPr>
            <c:txPr>
              <a:bodyPr/>
              <a:lstStyle/>
              <a:p>
                <a:pPr>
                  <a:defRPr sz="170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bg-BG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Sheet1!$B$1:$J$1</c:f>
              <c:strCache>
                <c:ptCount val="9"/>
                <c:pt idx="0">
                  <c:v>Общи държавни служби</c:v>
                </c:pt>
                <c:pt idx="1">
                  <c:v>Отбрана и сигурност</c:v>
                </c:pt>
                <c:pt idx="2">
                  <c:v>Образование</c:v>
                </c:pt>
                <c:pt idx="3">
                  <c:v>Здравеопазване</c:v>
                </c:pt>
                <c:pt idx="4">
                  <c:v>Социално осигуряване</c:v>
                </c:pt>
                <c:pt idx="5">
                  <c:v>Жилищно строителство</c:v>
                </c:pt>
                <c:pt idx="6">
                  <c:v>Култура и Спорт </c:v>
                </c:pt>
                <c:pt idx="7">
                  <c:v>Икономически дейности </c:v>
                </c:pt>
                <c:pt idx="8">
                  <c:v>Други разходи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909.65300000000002</c:v>
                </c:pt>
                <c:pt idx="1">
                  <c:v>133.5</c:v>
                </c:pt>
                <c:pt idx="2">
                  <c:v>1833.62</c:v>
                </c:pt>
                <c:pt idx="3">
                  <c:v>326.7</c:v>
                </c:pt>
                <c:pt idx="4">
                  <c:v>2101.1559999999999</c:v>
                </c:pt>
                <c:pt idx="5">
                  <c:v>1536.3989999999999</c:v>
                </c:pt>
                <c:pt idx="6">
                  <c:v>641.90200000000004</c:v>
                </c:pt>
                <c:pt idx="7">
                  <c:v>210.44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rgbClr val="C0C0C0"/>
        </a:solidFill>
        <a:ln w="13512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3342792801541701"/>
          <c:y val="2.4437014191424945E-2"/>
          <c:w val="0.2647282382880396"/>
          <c:h val="0.87828668984671066"/>
        </c:manualLayout>
      </c:layout>
      <c:overlay val="0"/>
      <c:spPr>
        <a:noFill/>
        <a:ln w="3377">
          <a:solidFill>
            <a:schemeClr val="tx1"/>
          </a:solidFill>
          <a:prstDash val="solid"/>
        </a:ln>
      </c:spPr>
      <c:txPr>
        <a:bodyPr/>
        <a:lstStyle/>
        <a:p>
          <a:pPr>
            <a:defRPr sz="1393" b="1" i="0" u="none" strike="noStrike" baseline="0">
              <a:solidFill>
                <a:srgbClr val="FFFF00"/>
              </a:solidFill>
              <a:latin typeface="Arial"/>
              <a:ea typeface="Arial"/>
              <a:cs typeface="Arial"/>
            </a:defRPr>
          </a:pPr>
          <a:endParaRPr lang="bg-BG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0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bg-BG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fld id="{F0BC9484-B792-460E-A8DB-D3385AC387F2}" type="datetimeFigureOut">
              <a:rPr lang="bg-BG"/>
              <a:pPr>
                <a:defRPr/>
              </a:pPr>
              <a:t>29.1.2016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 smtClean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noProof="0" smtClean="0"/>
              <a:t>Щракн., за да ред. стил на загл. в обр.</a:t>
            </a:r>
          </a:p>
          <a:p>
            <a:pPr lvl="1"/>
            <a:r>
              <a:rPr lang="bg-BG" noProof="0" smtClean="0"/>
              <a:t>Второ ниво</a:t>
            </a:r>
          </a:p>
          <a:p>
            <a:pPr lvl="2"/>
            <a:r>
              <a:rPr lang="bg-BG" noProof="0" smtClean="0"/>
              <a:t>Трето ниво</a:t>
            </a:r>
          </a:p>
          <a:p>
            <a:pPr lvl="3"/>
            <a:r>
              <a:rPr lang="bg-BG" noProof="0" smtClean="0"/>
              <a:t>Четвърто ниво</a:t>
            </a:r>
          </a:p>
          <a:p>
            <a:pPr lvl="4"/>
            <a:r>
              <a:rPr lang="bg-BG" noProof="0" smtClean="0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entury" pitchFamily="18" charset="0"/>
              </a:defRPr>
            </a:lvl1pPr>
          </a:lstStyle>
          <a:p>
            <a:pPr>
              <a:defRPr/>
            </a:pPr>
            <a:fld id="{7E4C203F-59BE-46F1-B4DC-75A715F05BD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96103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13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48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83" algn="l" defTabSz="91407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C9BAF58-3EFA-4269-A8B5-F139FD8C5589}" type="slidenum">
              <a:rPr lang="bg-BG" altLang="bg-BG" sz="1200" smtClean="0">
                <a:latin typeface="Century" pitchFamily="18" charset="0"/>
              </a:rPr>
              <a:pPr eaLnBrk="1" hangingPunct="1"/>
              <a:t>1</a:t>
            </a:fld>
            <a:endParaRPr lang="bg-BG" altLang="bg-BG" sz="1200" smtClean="0">
              <a:latin typeface="Century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bg-BG" smtClean="0"/>
          </a:p>
        </p:txBody>
      </p:sp>
    </p:spTree>
    <p:extLst>
      <p:ext uri="{BB962C8B-B14F-4D97-AF65-F5344CB8AC3E}">
        <p14:creationId xmlns:p14="http://schemas.microsoft.com/office/powerpoint/2010/main" val="4507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1743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7626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4C203F-59BE-46F1-B4DC-75A715F05BD9}" type="slidenum">
              <a:rPr lang="bg-BG" smtClean="0"/>
              <a:pPr>
                <a:defRPr/>
              </a:pPr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703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5EE3-4E67-4317-B909-97B64AB6518D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5856167"/>
      </p:ext>
    </p:extLst>
  </p:cSld>
  <p:clrMapOvr>
    <a:masterClrMapping/>
  </p:clrMapOvr>
  <p:transition spd="slow" advClick="0" advTm="15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7329938"/>
      </p:ext>
    </p:extLst>
  </p:cSld>
  <p:clrMapOvr>
    <a:masterClrMapping/>
  </p:clrMapOvr>
  <p:transition spd="slow" advClick="0" advTm="15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4402203"/>
      </p:ext>
    </p:extLst>
  </p:cSld>
  <p:clrMapOvr>
    <a:masterClrMapping/>
  </p:clrMapOvr>
  <p:transition spd="slow" advClick="0" advTm="1500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704098"/>
      </p:ext>
    </p:extLst>
  </p:cSld>
  <p:clrMapOvr>
    <a:masterClrMapping/>
  </p:clrMapOvr>
  <p:transition spd="slow" advClick="0" advTm="1500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6317331"/>
      </p:ext>
    </p:extLst>
  </p:cSld>
  <p:clrMapOvr>
    <a:masterClrMapping/>
  </p:clrMapOvr>
  <p:transition spd="slow" advClick="0" advTm="15000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9164149"/>
      </p:ext>
    </p:extLst>
  </p:cSld>
  <p:clrMapOvr>
    <a:masterClrMapping/>
  </p:clrMapOvr>
  <p:transition spd="slow" advClick="0" advTm="15000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и с карти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9145454"/>
      </p:ext>
    </p:extLst>
  </p:cSld>
  <p:clrMapOvr>
    <a:masterClrMapping/>
  </p:clrMapOvr>
  <p:transition spd="slow" advClick="0" advTm="15000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A845E6-4DD6-4000-8DD0-A9D07EB95CE9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5456733"/>
      </p:ext>
    </p:extLst>
  </p:cSld>
  <p:clrMapOvr>
    <a:masterClrMapping/>
  </p:clrMapOvr>
  <p:transition spd="slow" advClick="0" advTm="15000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3B58E-947A-4F59-83DC-512505299320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50447538"/>
      </p:ext>
    </p:extLst>
  </p:cSld>
  <p:clrMapOvr>
    <a:masterClrMapping/>
  </p:clrMapOvr>
  <p:transition spd="slow" advClick="0" advTm="15000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028" y="305028"/>
            <a:ext cx="7544026" cy="14321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67028" y="1980974"/>
            <a:ext cx="7544026" cy="4115026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E850C-EEF2-4150-A51B-7BF5A20B242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75744695"/>
      </p:ext>
    </p:extLst>
  </p:cSld>
  <p:clrMapOvr>
    <a:masterClrMapping/>
  </p:clrMapOvr>
  <p:transition spd="slow" advClick="0" advTm="15000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7028" y="305028"/>
            <a:ext cx="7544026" cy="14321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7027" y="1980974"/>
            <a:ext cx="3717018" cy="41150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2903" y="1980974"/>
            <a:ext cx="3718151" cy="41150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318C0-2F62-4AB8-BEF6-5C97E5F97F5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63272668"/>
      </p:ext>
    </p:extLst>
  </p:cSld>
  <p:clrMapOvr>
    <a:masterClrMapping/>
  </p:clrMapOvr>
  <p:transition spd="slow" advClick="0" advTm="15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95625065"/>
      </p:ext>
    </p:extLst>
  </p:cSld>
  <p:clrMapOvr>
    <a:masterClrMapping/>
  </p:clrMapOvr>
  <p:transition spd="slow" advClick="0" advTm="15000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7028" y="305028"/>
            <a:ext cx="7544026" cy="57909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75C33-1C32-4DEC-A7EC-2C88E2EDF29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2931030"/>
      </p:ext>
    </p:extLst>
  </p:cSld>
  <p:clrMapOvr>
    <a:masterClrMapping/>
  </p:clrMapOvr>
  <p:transition spd="slow" advClick="0" advTm="15000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лавие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таблица 2"/>
          <p:cNvSpPr>
            <a:spLocks noGrp="1"/>
          </p:cNvSpPr>
          <p:nvPr>
            <p:ph type="tbl"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3906A-06CF-41CC-8DA3-9842CF97B10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52548343"/>
      </p:ext>
    </p:extLst>
  </p:cSld>
  <p:clrMapOvr>
    <a:masterClrMapping/>
  </p:clrMapOvr>
  <p:transition spd="slow" advClick="0" advTm="15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BF3D1-806B-48BE-90D8-D6EC53E5098D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3332177"/>
      </p:ext>
    </p:extLst>
  </p:cSld>
  <p:clrMapOvr>
    <a:masterClrMapping/>
  </p:clrMapOvr>
  <p:transition spd="slow" advClick="0" advTm="15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C5C54-973F-434F-B353-BFD5AAD434D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6392939"/>
      </p:ext>
    </p:extLst>
  </p:cSld>
  <p:clrMapOvr>
    <a:masterClrMapping/>
  </p:clrMapOvr>
  <p:transition spd="slow" advClick="0" advTm="15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6A3DF-F0CF-46E1-B03C-90D0AC42967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200739"/>
      </p:ext>
    </p:extLst>
  </p:cSld>
  <p:clrMapOvr>
    <a:masterClrMapping/>
  </p:clrMapOvr>
  <p:transition spd="slow" advClick="0" advTm="15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1AC0A-F635-471D-81E4-F324E17D89DC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6832920"/>
      </p:ext>
    </p:extLst>
  </p:cSld>
  <p:clrMapOvr>
    <a:masterClrMapping/>
  </p:clrMapOvr>
  <p:transition spd="slow" advClick="0" advTm="15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FF22F-EE73-4BB9-8788-D41999F0FCEE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0230883"/>
      </p:ext>
    </p:extLst>
  </p:cSld>
  <p:clrMapOvr>
    <a:masterClrMapping/>
  </p:clrMapOvr>
  <p:transition spd="slow" advClick="0" advTm="15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FC6E8-07C5-4248-8264-69D55DAA0362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3626104"/>
      </p:ext>
    </p:extLst>
  </p:cSld>
  <p:clrMapOvr>
    <a:masterClrMapping/>
  </p:clrMapOvr>
  <p:transition spd="slow" advClick="0" advTm="15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E63EA-E0BC-4FA9-B236-56B2854CFE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16741125"/>
      </p:ext>
    </p:extLst>
  </p:cSld>
  <p:clrMapOvr>
    <a:masterClrMapping/>
  </p:clrMapOvr>
  <p:transition spd="slow" advClick="0" advTm="15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7DFC84-1B1D-4C0C-A4B9-6F701CBA3748}" type="slidenum">
              <a:rPr lang="bg-BG" smtClean="0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54542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  <p:sldLayoutId id="2147484024" r:id="rId17"/>
    <p:sldLayoutId id="2147484025" r:id="rId18"/>
    <p:sldLayoutId id="2147484026" r:id="rId19"/>
    <p:sldLayoutId id="2147484027" r:id="rId20"/>
    <p:sldLayoutId id="2147484028" r:id="rId21"/>
  </p:sldLayoutIdLst>
  <p:transition spd="slow" advClick="0" advTm="15000">
    <p:push dir="u"/>
  </p:transition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1846263" y="2246313"/>
            <a:ext cx="5319712" cy="693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45"/>
              </a:avLst>
            </a:prstTxWarp>
          </a:bodyPr>
          <a:lstStyle/>
          <a:p>
            <a:r>
              <a:rPr lang="bg-BG" sz="2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99FF66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ОБЩИНА ДРЯНОВО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14600" y="4416338"/>
            <a:ext cx="3200400" cy="5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5" tIns="45695" rIns="91385" bIns="45695" anchor="ctr">
            <a:spAutoFit/>
          </a:bodyPr>
          <a:lstStyle>
            <a:lvl1pPr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bg-BG" altLang="bg-BG" sz="3200" i="1" dirty="0" smtClean="0">
                <a:latin typeface="Century" pitchFamily="18" charset="0"/>
              </a:rPr>
              <a:t>Б</a:t>
            </a:r>
            <a:r>
              <a:rPr lang="en-US" altLang="bg-BG" sz="3200" i="1" dirty="0" smtClean="0">
                <a:latin typeface="Century" pitchFamily="18" charset="0"/>
              </a:rPr>
              <a:t> </a:t>
            </a:r>
            <a:r>
              <a:rPr lang="bg-BG" altLang="bg-BG" sz="3200" i="1" dirty="0" smtClean="0">
                <a:latin typeface="Century" pitchFamily="18" charset="0"/>
              </a:rPr>
              <a:t>Ю</a:t>
            </a:r>
            <a:r>
              <a:rPr lang="en-US" altLang="bg-BG" sz="3200" i="1" dirty="0" smtClean="0">
                <a:latin typeface="Century" pitchFamily="18" charset="0"/>
              </a:rPr>
              <a:t> </a:t>
            </a:r>
            <a:r>
              <a:rPr lang="bg-BG" altLang="bg-BG" sz="3200" i="1" dirty="0" smtClean="0">
                <a:latin typeface="Century" pitchFamily="18" charset="0"/>
              </a:rPr>
              <a:t>Д</a:t>
            </a:r>
            <a:r>
              <a:rPr lang="en-US" altLang="bg-BG" sz="3200" i="1" dirty="0" smtClean="0">
                <a:latin typeface="Century" pitchFamily="18" charset="0"/>
              </a:rPr>
              <a:t> </a:t>
            </a:r>
            <a:r>
              <a:rPr lang="bg-BG" altLang="bg-BG" sz="3200" i="1" dirty="0" smtClean="0">
                <a:latin typeface="Century" pitchFamily="18" charset="0"/>
              </a:rPr>
              <a:t>Ж</a:t>
            </a:r>
            <a:r>
              <a:rPr lang="en-US" altLang="bg-BG" sz="3200" i="1" dirty="0" smtClean="0">
                <a:latin typeface="Century" pitchFamily="18" charset="0"/>
              </a:rPr>
              <a:t> </a:t>
            </a:r>
            <a:r>
              <a:rPr lang="bg-BG" altLang="bg-BG" sz="3200" i="1" dirty="0" smtClean="0">
                <a:latin typeface="Century" pitchFamily="18" charset="0"/>
              </a:rPr>
              <a:t>Е</a:t>
            </a:r>
            <a:r>
              <a:rPr lang="en-US" altLang="bg-BG" sz="3200" i="1" dirty="0" smtClean="0">
                <a:latin typeface="Century" pitchFamily="18" charset="0"/>
              </a:rPr>
              <a:t> </a:t>
            </a:r>
            <a:r>
              <a:rPr lang="bg-BG" altLang="bg-BG" sz="3200" i="1" dirty="0" smtClean="0">
                <a:latin typeface="Century" pitchFamily="18" charset="0"/>
              </a:rPr>
              <a:t>Т</a:t>
            </a:r>
            <a:endParaRPr lang="bg-BG" altLang="bg-BG" sz="3200" i="1" dirty="0">
              <a:latin typeface="Century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0" y="5334000"/>
            <a:ext cx="1903412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274" tIns="32637" rIns="65274" bIns="32637">
            <a:spAutoFit/>
          </a:bodyPr>
          <a:lstStyle>
            <a:lvl1pPr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bg-BG" altLang="bg-BG" sz="4300" b="1" i="1" dirty="0">
                <a:latin typeface="Century" pitchFamily="18" charset="0"/>
              </a:rPr>
              <a:t>20</a:t>
            </a:r>
            <a:r>
              <a:rPr lang="en-US" altLang="bg-BG" sz="4300" b="1" i="1" dirty="0" smtClean="0">
                <a:latin typeface="Century" pitchFamily="18" charset="0"/>
              </a:rPr>
              <a:t>1</a:t>
            </a:r>
            <a:r>
              <a:rPr lang="bg-BG" altLang="bg-BG" sz="4300" b="1" i="1" dirty="0" smtClean="0">
                <a:latin typeface="Century" pitchFamily="18" charset="0"/>
              </a:rPr>
              <a:t>6</a:t>
            </a:r>
            <a:endParaRPr lang="bg-BG" altLang="bg-BG" sz="4300" b="1" i="1" dirty="0">
              <a:latin typeface="Century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831976" y="3500438"/>
            <a:ext cx="5333999" cy="894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5274" tIns="32637" rIns="65274" bIns="0" anchor="ctr">
            <a:spAutoFit/>
          </a:bodyPr>
          <a:lstStyle/>
          <a:p>
            <a:pPr algn="l" defTabSz="651774">
              <a:defRPr/>
            </a:pPr>
            <a:r>
              <a:rPr lang="bg-BG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КМЕТ:</a:t>
            </a: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bg-BG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инж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. </a:t>
            </a:r>
            <a:r>
              <a:rPr lang="bg-BG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Мирослав Семов</a:t>
            </a:r>
            <a:endParaRPr lang="bg-BG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  <a:p>
            <a:pPr algn="l" defTabSz="651774" eaLnBrk="0" hangingPunct="0">
              <a:defRPr/>
            </a:pPr>
            <a:endParaRPr lang="bg-BG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pic>
        <p:nvPicPr>
          <p:cNvPr id="18438" name="Picture 6" descr="index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" y="163513"/>
            <a:ext cx="8069262" cy="1444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1"/>
            <a:ext cx="7544026" cy="802367"/>
          </a:xfrm>
        </p:spPr>
        <p:txBody>
          <a:bodyPr/>
          <a:lstStyle/>
          <a:p>
            <a:r>
              <a:rPr lang="bg-BG" sz="3200" i="1" dirty="0"/>
              <a:t>Неданъчни приходи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77200" cy="51816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Планирани постъпления              </a:t>
            </a:r>
            <a:r>
              <a:rPr lang="bg-BG" sz="2800" b="1" dirty="0" smtClean="0">
                <a:solidFill>
                  <a:srgbClr val="FFC000"/>
                </a:solidFill>
              </a:rPr>
              <a:t>1 041 000лв. </a:t>
            </a:r>
            <a:endParaRPr lang="en-US" sz="2800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bg-BG" sz="2800" dirty="0" smtClean="0">
                <a:solidFill>
                  <a:srgbClr val="FFFF00"/>
                </a:solidFill>
              </a:rPr>
              <a:t>    в  т.ч.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Приходи от собственост             </a:t>
            </a:r>
            <a:r>
              <a:rPr lang="en-US" sz="2800" dirty="0" smtClean="0">
                <a:solidFill>
                  <a:srgbClr val="FFFF00"/>
                </a:solidFill>
              </a:rPr>
              <a:t>  </a:t>
            </a:r>
            <a:r>
              <a:rPr lang="bg-BG" sz="2800" b="1" dirty="0" smtClean="0">
                <a:solidFill>
                  <a:srgbClr val="FFC000"/>
                </a:solidFill>
              </a:rPr>
              <a:t>218 560 лв.</a:t>
            </a:r>
          </a:p>
          <a:p>
            <a:pPr marL="0" indent="0">
              <a:buNone/>
            </a:pPr>
            <a:r>
              <a:rPr lang="bg-BG" sz="2800" dirty="0" smtClean="0">
                <a:solidFill>
                  <a:srgbClr val="FFFF00"/>
                </a:solidFill>
              </a:rPr>
              <a:t>    в  </a:t>
            </a:r>
            <a:r>
              <a:rPr lang="bg-BG" sz="2800" dirty="0" err="1" smtClean="0">
                <a:solidFill>
                  <a:srgbClr val="FFFF00"/>
                </a:solidFill>
              </a:rPr>
              <a:t>т.ч</a:t>
            </a:r>
            <a:r>
              <a:rPr lang="bg-BG" sz="2800" dirty="0" smtClean="0">
                <a:solidFill>
                  <a:srgbClr val="FFFF00"/>
                </a:solidFill>
              </a:rPr>
              <a:t> </a:t>
            </a:r>
          </a:p>
          <a:p>
            <a:pPr marL="0" indent="0">
              <a:buNone/>
            </a:pPr>
            <a:r>
              <a:rPr lang="bg-BG" sz="2800" dirty="0">
                <a:solidFill>
                  <a:srgbClr val="FFFF00"/>
                </a:solidFill>
              </a:rPr>
              <a:t> </a:t>
            </a:r>
            <a:r>
              <a:rPr lang="bg-BG" sz="2800" dirty="0" smtClean="0">
                <a:solidFill>
                  <a:srgbClr val="FFFF00"/>
                </a:solidFill>
              </a:rPr>
              <a:t>   постъпления от продажби             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bg-BG" sz="2800" b="1" dirty="0" smtClean="0">
                <a:solidFill>
                  <a:srgbClr val="FFC000"/>
                </a:solidFill>
              </a:rPr>
              <a:t>56 000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Общински такси                           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bg-BG" sz="2800" dirty="0" smtClean="0">
                <a:solidFill>
                  <a:srgbClr val="FFFF00"/>
                </a:solidFill>
              </a:rPr>
              <a:t> </a:t>
            </a:r>
            <a:r>
              <a:rPr lang="bg-BG" sz="2800" b="1" dirty="0" smtClean="0">
                <a:solidFill>
                  <a:srgbClr val="FFC000"/>
                </a:solidFill>
              </a:rPr>
              <a:t>781 500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Глоби                                                  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bg-BG" sz="2800" b="1" dirty="0" smtClean="0">
                <a:solidFill>
                  <a:srgbClr val="FFC000"/>
                </a:solidFill>
              </a:rPr>
              <a:t>35 000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Други неданъчни приходи              </a:t>
            </a:r>
            <a:r>
              <a:rPr lang="en-US" sz="2800" dirty="0" smtClean="0">
                <a:solidFill>
                  <a:srgbClr val="FFFF00"/>
                </a:solidFill>
              </a:rPr>
              <a:t>   </a:t>
            </a:r>
            <a:r>
              <a:rPr lang="bg-BG" sz="2800" b="1" dirty="0" smtClean="0">
                <a:solidFill>
                  <a:srgbClr val="FFC000"/>
                </a:solidFill>
              </a:rPr>
              <a:t>5 000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800" dirty="0" smtClean="0">
                <a:solidFill>
                  <a:srgbClr val="FFFF00"/>
                </a:solidFill>
              </a:rPr>
              <a:t>Приходи от дарения                         </a:t>
            </a:r>
            <a:r>
              <a:rPr lang="en-US" sz="2800" dirty="0" smtClean="0">
                <a:solidFill>
                  <a:srgbClr val="FFFF00"/>
                </a:solidFill>
              </a:rPr>
              <a:t>  </a:t>
            </a:r>
            <a:r>
              <a:rPr lang="bg-BG" sz="2800" b="1" dirty="0" smtClean="0">
                <a:solidFill>
                  <a:srgbClr val="FFC000"/>
                </a:solidFill>
              </a:rPr>
              <a:t>7 500 лв.</a:t>
            </a:r>
          </a:p>
        </p:txBody>
      </p:sp>
      <p:sp>
        <p:nvSpPr>
          <p:cNvPr id="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020E532A-6DDF-4434-8698-02D787A2F7B6}" type="slidenum">
              <a:rPr lang="bg-BG">
                <a:latin typeface="+mn-lt"/>
              </a:rPr>
              <a:pPr defTabSz="913727">
                <a:defRPr/>
              </a:pPr>
              <a:t>10</a:t>
            </a:fld>
            <a:endParaRPr lang="bg-BG" dirty="0">
              <a:latin typeface="+mn-lt"/>
            </a:endParaRP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82C36934-487D-4906-AF1F-75258809AEEC}" type="slidenum">
              <a:rPr lang="bg-BG">
                <a:latin typeface="+mn-lt"/>
              </a:rPr>
              <a:pPr defTabSz="913727">
                <a:defRPr/>
              </a:pPr>
              <a:t>11</a:t>
            </a:fld>
            <a:endParaRPr lang="bg-BG" dirty="0">
              <a:latin typeface="+mn-lt"/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542701"/>
              </p:ext>
            </p:extLst>
          </p:nvPr>
        </p:nvGraphicFramePr>
        <p:xfrm>
          <a:off x="515938" y="1727200"/>
          <a:ext cx="8110537" cy="38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397889" y="516062"/>
            <a:ext cx="7499274" cy="558378"/>
          </a:xfrm>
          <a:prstGeom prst="rect">
            <a:avLst/>
          </a:prstGeom>
        </p:spPr>
        <p:txBody>
          <a:bodyPr wrap="none" lIns="65298" tIns="32649" rIns="65298" bIns="32649">
            <a:spAutoFit/>
          </a:bodyPr>
          <a:lstStyle/>
          <a:p>
            <a:pPr>
              <a:defRPr/>
            </a:pPr>
            <a:r>
              <a:rPr lang="bg-BG" sz="3200" i="1" dirty="0">
                <a:latin typeface="+mj-lt"/>
              </a:rPr>
              <a:t>Собствени приходи за </a:t>
            </a:r>
            <a:r>
              <a:rPr lang="bg-BG" sz="3200" i="1" dirty="0" smtClean="0">
                <a:latin typeface="+mj-lt"/>
              </a:rPr>
              <a:t>201</a:t>
            </a:r>
            <a:r>
              <a:rPr lang="en-US" sz="3200" i="1" dirty="0" smtClean="0">
                <a:latin typeface="+mj-lt"/>
              </a:rPr>
              <a:t>5 </a:t>
            </a:r>
            <a:r>
              <a:rPr lang="bg-BG" sz="3200" i="1" dirty="0" smtClean="0">
                <a:latin typeface="+mj-lt"/>
              </a:rPr>
              <a:t>и </a:t>
            </a:r>
            <a:r>
              <a:rPr lang="ru-RU" sz="3200" i="1" dirty="0">
                <a:latin typeface="+mj-lt"/>
              </a:rPr>
              <a:t>20</a:t>
            </a:r>
            <a:r>
              <a:rPr lang="en-US" sz="3200" i="1" dirty="0" smtClean="0">
                <a:latin typeface="+mj-lt"/>
              </a:rPr>
              <a:t>16</a:t>
            </a:r>
            <a:r>
              <a:rPr lang="bg-BG" sz="3200" i="1" dirty="0" smtClean="0">
                <a:latin typeface="+mj-lt"/>
              </a:rPr>
              <a:t>г</a:t>
            </a:r>
            <a:r>
              <a:rPr lang="en-US" sz="3200" i="1" dirty="0" smtClean="0">
                <a:latin typeface="+mj-lt"/>
              </a:rPr>
              <a:t> </a:t>
            </a:r>
            <a:endParaRPr lang="en-US" sz="3200" i="1" dirty="0">
              <a:latin typeface="+mj-lt"/>
            </a:endParaRPr>
          </a:p>
        </p:txBody>
      </p:sp>
      <p:sp>
        <p:nvSpPr>
          <p:cNvPr id="4" name="Правоъгълник 3"/>
          <p:cNvSpPr/>
          <p:nvPr/>
        </p:nvSpPr>
        <p:spPr>
          <a:xfrm>
            <a:off x="609600" y="5948029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kern="1400" dirty="0">
                <a:solidFill>
                  <a:srgbClr val="FFC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Собствени приходи общо</a:t>
            </a:r>
            <a:r>
              <a:rPr lang="bg-BG" sz="2800" b="1" kern="1400" dirty="0" smtClean="0">
                <a:solidFill>
                  <a:srgbClr val="FFC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bg-BG" sz="2800" b="1" dirty="0" smtClean="0"/>
              <a:t>1 438 040лв</a:t>
            </a:r>
            <a:endParaRPr lang="bg-BG" sz="2800" dirty="0"/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68252"/>
            <a:ext cx="7544027" cy="67355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400" i="1" dirty="0" smtClean="0"/>
              <a:t>Разходна част на бюджета</a:t>
            </a:r>
          </a:p>
        </p:txBody>
      </p:sp>
      <p:sp>
        <p:nvSpPr>
          <p:cNvPr id="1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30127"/>
            <a:ext cx="2133600" cy="476250"/>
          </a:xfrm>
        </p:spPr>
        <p:txBody>
          <a:bodyPr/>
          <a:lstStyle/>
          <a:p>
            <a:pPr defTabSz="913727">
              <a:defRPr/>
            </a:pPr>
            <a:fld id="{A98327A7-E034-4457-A1C8-F978B8312E95}" type="slidenum">
              <a:rPr lang="bg-BG">
                <a:latin typeface="+mn-lt"/>
              </a:rPr>
              <a:pPr defTabSz="913727">
                <a:defRPr/>
              </a:pPr>
              <a:t>12</a:t>
            </a:fld>
            <a:endParaRPr lang="bg-BG" dirty="0">
              <a:latin typeface="+mn-lt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4505325" y="-371475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399" y="1206954"/>
            <a:ext cx="8839201" cy="518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  <a:noAutofit/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3694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0729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7766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4802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ОБЩИ ДЪРЖАВНИ СЛУЖБИ – </a:t>
            </a:r>
            <a:r>
              <a:rPr lang="bg-BG" sz="2100" b="1" dirty="0" smtClean="0">
                <a:solidFill>
                  <a:srgbClr val="FFC000"/>
                </a:solidFill>
              </a:rPr>
              <a:t>909</a:t>
            </a:r>
            <a:r>
              <a:rPr lang="bg-BG" sz="2100" b="1" dirty="0">
                <a:solidFill>
                  <a:srgbClr val="FFC000"/>
                </a:solidFill>
              </a:rPr>
              <a:t> </a:t>
            </a:r>
            <a:r>
              <a:rPr lang="bg-BG" sz="2100" b="1" dirty="0" smtClean="0">
                <a:solidFill>
                  <a:srgbClr val="FFC000"/>
                </a:solidFill>
              </a:rPr>
              <a:t>653 </a:t>
            </a:r>
            <a:r>
              <a:rPr lang="bg-BG" sz="2100" b="1" dirty="0">
                <a:solidFill>
                  <a:srgbClr val="FFC000"/>
                </a:solidFill>
              </a:rPr>
              <a:t>лв</a:t>
            </a:r>
            <a:r>
              <a:rPr lang="bg-BG" sz="2100" b="1" dirty="0" smtClean="0">
                <a:solidFill>
                  <a:srgbClr val="FFC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 smtClean="0">
                <a:solidFill>
                  <a:srgbClr val="FFFF00"/>
                </a:solidFill>
              </a:rPr>
              <a:t>В т.ч. Общински съвет - </a:t>
            </a:r>
            <a:r>
              <a:rPr lang="bg-BG" sz="2100" b="1" dirty="0">
                <a:solidFill>
                  <a:srgbClr val="FFC000"/>
                </a:solidFill>
              </a:rPr>
              <a:t>94 752 лв</a:t>
            </a:r>
            <a:r>
              <a:rPr lang="bg-BG" sz="2100" b="1" dirty="0" smtClean="0">
                <a:solidFill>
                  <a:srgbClr val="FFC000"/>
                </a:solidFill>
              </a:rPr>
              <a:t>.</a:t>
            </a:r>
          </a:p>
          <a:p>
            <a:pPr marL="0" indent="0">
              <a:buNone/>
            </a:pPr>
            <a:endParaRPr lang="bg-BG" sz="2100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 smtClean="0">
                <a:solidFill>
                  <a:srgbClr val="FFFF00"/>
                </a:solidFill>
              </a:rPr>
              <a:t>ОТБРАНА </a:t>
            </a:r>
            <a:r>
              <a:rPr lang="bg-BG" sz="2100" dirty="0">
                <a:solidFill>
                  <a:srgbClr val="FFFF00"/>
                </a:solidFill>
              </a:rPr>
              <a:t>И СИГУРНОСТ- </a:t>
            </a:r>
            <a:r>
              <a:rPr lang="bg-BG" sz="2100" b="1" dirty="0" smtClean="0">
                <a:solidFill>
                  <a:srgbClr val="FFC000"/>
                </a:solidFill>
              </a:rPr>
              <a:t>133 547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ОБРАЗОВАНИЕ </a:t>
            </a:r>
            <a:r>
              <a:rPr lang="bg-BG" sz="2100" dirty="0" smtClean="0">
                <a:solidFill>
                  <a:srgbClr val="FFFF00"/>
                </a:solidFill>
              </a:rPr>
              <a:t>2016 </a:t>
            </a:r>
            <a:r>
              <a:rPr lang="bg-BG" sz="2100" dirty="0">
                <a:solidFill>
                  <a:srgbClr val="FFFF00"/>
                </a:solidFill>
              </a:rPr>
              <a:t>г. -  </a:t>
            </a:r>
            <a:r>
              <a:rPr lang="bg-BG" sz="2100" b="1" dirty="0">
                <a:solidFill>
                  <a:srgbClr val="FFC000"/>
                </a:solidFill>
              </a:rPr>
              <a:t>1 </a:t>
            </a:r>
            <a:r>
              <a:rPr lang="bg-BG" sz="2100" b="1" dirty="0" smtClean="0">
                <a:solidFill>
                  <a:srgbClr val="FFC000"/>
                </a:solidFill>
              </a:rPr>
              <a:t>833 619 </a:t>
            </a:r>
            <a:r>
              <a:rPr lang="bg-BG" sz="21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>
                <a:solidFill>
                  <a:srgbClr val="FFFF00"/>
                </a:solidFill>
              </a:rPr>
              <a:t>ЗДРАВЕОПАЗВАНЕ / ДЕТСКИ ЯСЛИ И УЧИЛИЩНО ЗДРАВЕОПАЗВАНЕ/ – </a:t>
            </a:r>
            <a:r>
              <a:rPr lang="bg-BG" sz="2100" b="1" dirty="0" smtClean="0">
                <a:solidFill>
                  <a:srgbClr val="FFC000"/>
                </a:solidFill>
              </a:rPr>
              <a:t>326 672 </a:t>
            </a:r>
            <a:r>
              <a:rPr lang="bg-BG" sz="2100" b="1" dirty="0">
                <a:solidFill>
                  <a:srgbClr val="FFC000"/>
                </a:solidFill>
              </a:rPr>
              <a:t>лв</a:t>
            </a:r>
            <a:r>
              <a:rPr lang="bg-BG" sz="2100" b="1" dirty="0" smtClean="0">
                <a:solidFill>
                  <a:srgbClr val="FFC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100" dirty="0" smtClean="0">
                <a:solidFill>
                  <a:srgbClr val="FFFF00"/>
                </a:solidFill>
              </a:rPr>
              <a:t>СОЦ. ОСИГУРЯВАНЕ, ПОДПОМАГАНЕ И ГРИЖИ – </a:t>
            </a:r>
            <a:r>
              <a:rPr lang="ru-RU" sz="2100" b="1" dirty="0" smtClean="0">
                <a:solidFill>
                  <a:srgbClr val="FFC000"/>
                </a:solidFill>
              </a:rPr>
              <a:t>2 101 156 </a:t>
            </a:r>
            <a:r>
              <a:rPr lang="ru-RU" sz="2100" b="1" dirty="0" err="1" smtClean="0">
                <a:solidFill>
                  <a:srgbClr val="FFC000"/>
                </a:solidFill>
              </a:rPr>
              <a:t>лв</a:t>
            </a:r>
            <a:r>
              <a:rPr lang="ru-RU" sz="2100" dirty="0" smtClean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100" dirty="0" smtClean="0">
                <a:solidFill>
                  <a:srgbClr val="FFFF00"/>
                </a:solidFill>
              </a:rPr>
              <a:t>ЖИЛ. СТР-ВО  И ОПАЗВАНЕ НА ОК.СРЕДА – </a:t>
            </a:r>
            <a:r>
              <a:rPr lang="ru-RU" sz="2100" b="1" dirty="0" smtClean="0">
                <a:solidFill>
                  <a:srgbClr val="FFC000"/>
                </a:solidFill>
              </a:rPr>
              <a:t>1 536 399</a:t>
            </a:r>
            <a:r>
              <a:rPr lang="bg-BG" sz="2100" b="1" dirty="0" smtClean="0">
                <a:solidFill>
                  <a:srgbClr val="FFC000"/>
                </a:solidFill>
              </a:rPr>
              <a:t>лв.</a:t>
            </a:r>
            <a:endParaRPr lang="ru-RU" sz="21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 smtClean="0">
                <a:solidFill>
                  <a:srgbClr val="FFFF00"/>
                </a:solidFill>
              </a:rPr>
              <a:t>КУЛТУРА И РЕЛИГ.ДЕЙНОСТИ – </a:t>
            </a:r>
            <a:r>
              <a:rPr lang="bg-BG" sz="2100" b="1" dirty="0" smtClean="0">
                <a:solidFill>
                  <a:srgbClr val="FFC000"/>
                </a:solidFill>
              </a:rPr>
              <a:t>641 902лв.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100" dirty="0" smtClean="0">
                <a:solidFill>
                  <a:srgbClr val="FFFF00"/>
                </a:solidFill>
              </a:rPr>
              <a:t>ИКОНОМИЧЕСКИ ДЕЙНОСТИ – </a:t>
            </a:r>
            <a:r>
              <a:rPr lang="bg-BG" sz="2100" b="1" dirty="0" smtClean="0">
                <a:solidFill>
                  <a:srgbClr val="FFC000"/>
                </a:solidFill>
              </a:rPr>
              <a:t>210 440лв</a:t>
            </a:r>
            <a:r>
              <a:rPr lang="bg-BG" sz="2100" b="1" dirty="0">
                <a:solidFill>
                  <a:srgbClr val="FFC000"/>
                </a:solidFill>
              </a:rPr>
              <a:t>.</a:t>
            </a:r>
            <a:endParaRPr lang="bg-BG" sz="21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4724172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400" i="1" dirty="0" smtClean="0"/>
              <a:t>Разходи ЗА 2016</a:t>
            </a:r>
            <a:r>
              <a:rPr lang="bg-BG" sz="3400" i="1" cap="none" dirty="0" smtClean="0"/>
              <a:t>г</a:t>
            </a:r>
            <a:r>
              <a:rPr lang="bg-BG" sz="3400" i="1" dirty="0" smtClean="0"/>
              <a:t>.</a:t>
            </a:r>
            <a:endParaRPr lang="en-US" sz="3400" i="1" dirty="0" smtClean="0"/>
          </a:p>
        </p:txBody>
      </p:sp>
      <p:graphicFrame>
        <p:nvGraphicFramePr>
          <p:cNvPr id="2" name="Object 6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65605175"/>
              </p:ext>
            </p:extLst>
          </p:nvPr>
        </p:nvGraphicFramePr>
        <p:xfrm>
          <a:off x="327025" y="1676400"/>
          <a:ext cx="8623300" cy="420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BD0F84AF-9149-4494-9760-31699B261942}" type="slidenum">
              <a:rPr lang="bg-BG">
                <a:latin typeface="+mn-lt"/>
              </a:rPr>
              <a:pPr defTabSz="913727">
                <a:defRPr/>
              </a:pPr>
              <a:t>13</a:t>
            </a:fld>
            <a:endParaRPr lang="bg-BG" dirty="0">
              <a:latin typeface="+mn-lt"/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4505325" y="287655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4505325" y="-371475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4505325" y="287020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076873" cy="827751"/>
          </a:xfrm>
        </p:spPr>
        <p:txBody>
          <a:bodyPr/>
          <a:lstStyle/>
          <a:p>
            <a:pPr eaLnBrk="1" hangingPunct="1">
              <a:defRPr/>
            </a:pPr>
            <a:r>
              <a:rPr lang="bg-BG" sz="3100" i="1" dirty="0" smtClean="0">
                <a:solidFill>
                  <a:schemeClr val="tx1"/>
                </a:solidFill>
              </a:rPr>
              <a:t>СОЦИАЛНА ПРОГРАМА ЗА 2016 </a:t>
            </a:r>
            <a:r>
              <a:rPr lang="bg-BG" sz="3100" i="1" cap="none" dirty="0" smtClean="0">
                <a:solidFill>
                  <a:schemeClr val="tx1"/>
                </a:solidFill>
              </a:rPr>
              <a:t>г</a:t>
            </a:r>
            <a:r>
              <a:rPr lang="bg-BG" sz="3100" i="1" dirty="0" smtClean="0">
                <a:solidFill>
                  <a:schemeClr val="tx1"/>
                </a:solidFill>
              </a:rPr>
              <a:t>.</a:t>
            </a:r>
            <a:endParaRPr lang="en-US" sz="3100" i="1" dirty="0" smtClean="0">
              <a:solidFill>
                <a:schemeClr val="tx1"/>
              </a:solidFill>
            </a:endParaRP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4072" y="246043"/>
            <a:ext cx="2133600" cy="476250"/>
          </a:xfrm>
        </p:spPr>
        <p:txBody>
          <a:bodyPr/>
          <a:lstStyle/>
          <a:p>
            <a:pPr defTabSz="913837">
              <a:defRPr/>
            </a:pPr>
            <a:fld id="{EAB33269-7F19-4105-B610-F250179FE20E}" type="slidenum">
              <a:rPr lang="bg-BG">
                <a:latin typeface="+mn-lt"/>
              </a:rPr>
              <a:pPr defTabSz="913837">
                <a:defRPr/>
              </a:pPr>
              <a:t>14</a:t>
            </a:fld>
            <a:endParaRPr lang="bg-BG" dirty="0">
              <a:latin typeface="+mn-lt"/>
            </a:endParaRPr>
          </a:p>
        </p:txBody>
      </p:sp>
      <p:sp>
        <p:nvSpPr>
          <p:cNvPr id="34820" name="Rectangle 1"/>
          <p:cNvSpPr>
            <a:spLocks noChangeArrowheads="1"/>
          </p:cNvSpPr>
          <p:nvPr/>
        </p:nvSpPr>
        <p:spPr bwMode="auto">
          <a:xfrm>
            <a:off x="669925" y="1465421"/>
            <a:ext cx="8113712" cy="4744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Специализирана институция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за предоставяне на социални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услуги „ Комплекс за социални услуги за възрастни хора“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с капацитет 162 места и бюджет 1 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394 248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лв.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Социални услуги предоставяни в общността с капацитет 140 места и бюджет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699</a:t>
            </a:r>
            <a:r>
              <a:rPr lang="en-US" sz="16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081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лв. в т.ч. Дневен център за деца с увреждания, Дневен център за стари хора, Център за обществена подкрепа, 4 броя защитени жилища, преходно жилище</a:t>
            </a:r>
            <a:r>
              <a:rPr lang="ru-RU" sz="1600" dirty="0">
                <a:solidFill>
                  <a:srgbClr val="FFFF00"/>
                </a:solidFill>
                <a:latin typeface="+mn-lt"/>
              </a:rPr>
              <a:t>.</a:t>
            </a:r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Домашен социален патронаж с капацитет 80 места и бюджет 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65</a:t>
            </a:r>
            <a:r>
              <a:rPr lang="en-US" sz="16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600лв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субсидии за 3 пенсионерски клуба и клуб на инвалида </a:t>
            </a:r>
            <a:r>
              <a:rPr lang="en-US" sz="1600" dirty="0">
                <a:solidFill>
                  <a:srgbClr val="FFFF00"/>
                </a:solidFill>
                <a:latin typeface="+mn-lt"/>
              </a:rPr>
              <a:t>-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 3</a:t>
            </a:r>
            <a:r>
              <a:rPr lang="en-US" sz="16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000 </a:t>
            </a:r>
            <a:r>
              <a:rPr lang="bg-BG" sz="1600" dirty="0">
                <a:solidFill>
                  <a:srgbClr val="FFFF00"/>
                </a:solidFill>
                <a:latin typeface="+mn-lt"/>
              </a:rPr>
              <a:t>лв.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осигуряване на заетост на 30 бр. лица, включени по НП ОСПОЗ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запазване размера на таксите за детски градини и детски ясли.</a:t>
            </a: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 изплащане на еднократни помощи за новородени и помощи на сираци и </a:t>
            </a:r>
            <a:r>
              <a:rPr lang="bg-BG" sz="1600" dirty="0" smtClean="0">
                <a:solidFill>
                  <a:srgbClr val="FFFF00"/>
                </a:solidFill>
                <a:latin typeface="+mn-lt"/>
              </a:rPr>
              <a:t>полусираци</a:t>
            </a:r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algn="just"/>
            <a:endParaRPr lang="bg-BG" sz="1600" dirty="0">
              <a:solidFill>
                <a:srgbClr val="FFFF00"/>
              </a:solidFill>
              <a:latin typeface="+mn-lt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bg-BG" sz="1600" dirty="0">
                <a:solidFill>
                  <a:srgbClr val="FFFF00"/>
                </a:solidFill>
                <a:latin typeface="+mn-lt"/>
              </a:rPr>
              <a:t>изплащане на помощи на семейства  с репродуктивни проблеми.</a:t>
            </a: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" y="333165"/>
            <a:ext cx="8229600" cy="1143000"/>
          </a:xfrm>
        </p:spPr>
        <p:txBody>
          <a:bodyPr>
            <a:noAutofit/>
          </a:bodyPr>
          <a:lstStyle/>
          <a:p>
            <a:r>
              <a:rPr lang="bg-BG" sz="3600" i="1" dirty="0">
                <a:effectLst/>
              </a:rPr>
              <a:t>Финансиране на </a:t>
            </a:r>
            <a:r>
              <a:rPr lang="ru-RU" sz="3600" i="1" dirty="0">
                <a:effectLst/>
              </a:rPr>
              <a:t>СПОРТНИ И </a:t>
            </a:r>
            <a:br>
              <a:rPr lang="ru-RU" sz="3600" i="1" dirty="0">
                <a:effectLst/>
              </a:rPr>
            </a:br>
            <a:r>
              <a:rPr lang="ru-RU" sz="3600" i="1" dirty="0">
                <a:effectLst/>
              </a:rPr>
              <a:t>КУЛТУРНИ ДЕЙНОСТИ ЗА </a:t>
            </a:r>
            <a:r>
              <a:rPr lang="ru-RU" sz="3600" i="1" dirty="0" smtClean="0">
                <a:effectLst/>
              </a:rPr>
              <a:t>2016 </a:t>
            </a:r>
            <a:r>
              <a:rPr lang="ru-RU" sz="3600" i="1" dirty="0">
                <a:effectLst/>
              </a:rPr>
              <a:t>г.</a:t>
            </a:r>
            <a:r>
              <a:rPr lang="en-US" sz="3600" i="1" dirty="0"/>
              <a:t/>
            </a:r>
            <a:br>
              <a:rPr lang="en-US" sz="3600" i="1" dirty="0"/>
            </a:br>
            <a:endParaRPr lang="bg-BG" sz="3600" i="1" dirty="0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81022" y="333165"/>
            <a:ext cx="2133600" cy="476250"/>
          </a:xfrm>
        </p:spPr>
        <p:txBody>
          <a:bodyPr/>
          <a:lstStyle/>
          <a:p>
            <a:pPr defTabSz="913837">
              <a:defRPr/>
            </a:pPr>
            <a:fld id="{01DD31E7-B3D3-4A6E-819E-D3720B2CD25F}" type="slidenum">
              <a:rPr lang="bg-BG">
                <a:latin typeface="+mn-lt"/>
              </a:rPr>
              <a:pPr defTabSz="913837">
                <a:defRPr/>
              </a:pPr>
              <a:t>15</a:t>
            </a:fld>
            <a:endParaRPr lang="bg-BG" dirty="0">
              <a:latin typeface="+mn-lt"/>
            </a:endParaRPr>
          </a:p>
        </p:txBody>
      </p:sp>
      <p:sp>
        <p:nvSpPr>
          <p:cNvPr id="35844" name="Правоъгълник 4"/>
          <p:cNvSpPr>
            <a:spLocks noChangeArrowheads="1"/>
          </p:cNvSpPr>
          <p:nvPr/>
        </p:nvSpPr>
        <p:spPr bwMode="auto">
          <a:xfrm>
            <a:off x="609600" y="2667000"/>
            <a:ext cx="8399462" cy="1912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ru-RU" sz="2400" dirty="0" smtClean="0">
                <a:solidFill>
                  <a:srgbClr val="FFFF00"/>
                </a:solidFill>
              </a:rPr>
              <a:t>Субсидии </a:t>
            </a:r>
            <a:r>
              <a:rPr lang="ru-RU" sz="2400" dirty="0">
                <a:solidFill>
                  <a:srgbClr val="FFFF00"/>
                </a:solidFill>
              </a:rPr>
              <a:t>за </a:t>
            </a:r>
            <a:r>
              <a:rPr lang="bg-BG" sz="2400" dirty="0" smtClean="0">
                <a:solidFill>
                  <a:srgbClr val="FFFF00"/>
                </a:solidFill>
              </a:rPr>
              <a:t>спортни клубове  	</a:t>
            </a:r>
            <a:r>
              <a:rPr lang="en-US" sz="2400" dirty="0">
                <a:solidFill>
                  <a:srgbClr val="FFFF00"/>
                </a:solidFill>
              </a:rPr>
              <a:t>-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3</a:t>
            </a:r>
            <a:r>
              <a:rPr lang="en-US" sz="2400" b="1" dirty="0" smtClean="0">
                <a:solidFill>
                  <a:srgbClr val="FFC000"/>
                </a:solidFill>
              </a:rPr>
              <a:t>1 </a:t>
            </a:r>
            <a:r>
              <a:rPr lang="ru-RU" sz="2400" b="1" dirty="0" smtClean="0">
                <a:solidFill>
                  <a:srgbClr val="FFC000"/>
                </a:solidFill>
              </a:rPr>
              <a:t>000 </a:t>
            </a:r>
            <a:r>
              <a:rPr lang="bg-BG" sz="2400" b="1" dirty="0" smtClean="0">
                <a:solidFill>
                  <a:srgbClr val="FFC000"/>
                </a:solidFill>
              </a:rPr>
              <a:t>лв</a:t>
            </a:r>
            <a:r>
              <a:rPr lang="ru-RU" sz="2400" b="1" dirty="0" smtClean="0">
                <a:solidFill>
                  <a:srgbClr val="FFC000"/>
                </a:solidFill>
              </a:rPr>
              <a:t>.</a:t>
            </a:r>
          </a:p>
          <a:p>
            <a:pPr algn="just"/>
            <a:endParaRPr lang="bg-BG" sz="2400" b="1" dirty="0">
              <a:solidFill>
                <a:srgbClr val="FFC000"/>
              </a:solidFill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bg-BG" sz="2400" dirty="0" smtClean="0">
                <a:solidFill>
                  <a:srgbClr val="FFFF00"/>
                </a:solidFill>
              </a:rPr>
              <a:t>Дейности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>
                <a:solidFill>
                  <a:srgbClr val="FFFF00"/>
                </a:solidFill>
              </a:rPr>
              <a:t>от </a:t>
            </a:r>
            <a:r>
              <a:rPr lang="bg-BG" sz="2400" dirty="0" smtClean="0">
                <a:solidFill>
                  <a:srgbClr val="FFFF00"/>
                </a:solidFill>
              </a:rPr>
              <a:t>културния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bg-BG" sz="2400" dirty="0" smtClean="0">
                <a:solidFill>
                  <a:srgbClr val="FFFF00"/>
                </a:solidFill>
              </a:rPr>
              <a:t>календар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     </a:t>
            </a:r>
            <a:r>
              <a:rPr lang="en-US" sz="2400" dirty="0">
                <a:solidFill>
                  <a:srgbClr val="FFFF00"/>
                </a:solidFill>
              </a:rPr>
              <a:t>-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35 800 лв.</a:t>
            </a:r>
          </a:p>
          <a:p>
            <a:pPr algn="just"/>
            <a:endParaRPr lang="bg-BG" sz="2400" dirty="0">
              <a:solidFill>
                <a:srgbClr val="FFFF00"/>
              </a:solidFill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bg-BG" sz="2400" dirty="0" smtClean="0">
                <a:solidFill>
                  <a:srgbClr val="FFFF00"/>
                </a:solidFill>
              </a:rPr>
              <a:t>Читалища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>
                <a:solidFill>
                  <a:srgbClr val="FFFF00"/>
                </a:solidFill>
              </a:rPr>
              <a:t>и Исторически музей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    -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362 880 </a:t>
            </a:r>
            <a:r>
              <a:rPr lang="bg-BG" sz="2400" b="1" dirty="0" smtClean="0">
                <a:solidFill>
                  <a:srgbClr val="FFC000"/>
                </a:solidFill>
              </a:rPr>
              <a:t>лв</a:t>
            </a:r>
            <a:r>
              <a:rPr lang="ru-RU" sz="2400" b="1" dirty="0" smtClean="0">
                <a:solidFill>
                  <a:srgbClr val="FFC000"/>
                </a:solidFill>
              </a:rPr>
              <a:t>.</a:t>
            </a:r>
            <a:endParaRPr lang="bg-BG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1" y="520453"/>
            <a:ext cx="7544026" cy="663353"/>
          </a:xfrm>
        </p:spPr>
        <p:txBody>
          <a:bodyPr>
            <a:noAutofit/>
          </a:bodyPr>
          <a:lstStyle/>
          <a:p>
            <a:r>
              <a:rPr lang="bg-BG" sz="2800" i="1" dirty="0">
                <a:effectLst/>
              </a:rPr>
              <a:t>ДЕЙНОСТИ ПО БЛАГОУСТРОЯВАНЕ </a:t>
            </a:r>
            <a:r>
              <a:rPr lang="bg-BG" sz="2800" i="1" dirty="0" smtClean="0">
                <a:effectLst/>
              </a:rPr>
              <a:t> </a:t>
            </a:r>
            <a:r>
              <a:rPr lang="ru-RU" sz="2800" i="1" dirty="0" smtClean="0">
                <a:effectLst/>
              </a:rPr>
              <a:t>ЗА 2016 </a:t>
            </a:r>
            <a:r>
              <a:rPr lang="ru-RU" sz="2800" i="1" dirty="0">
                <a:effectLst/>
              </a:rPr>
              <a:t>г.</a:t>
            </a:r>
            <a:endParaRPr lang="bg-BG" sz="2800" i="1" dirty="0">
              <a:effectLst/>
            </a:endParaRP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82328"/>
            <a:ext cx="2133600" cy="476250"/>
          </a:xfrm>
        </p:spPr>
        <p:txBody>
          <a:bodyPr/>
          <a:lstStyle/>
          <a:p>
            <a:pPr defTabSz="913837">
              <a:defRPr/>
            </a:pPr>
            <a:fld id="{01DD31E7-B3D3-4A6E-819E-D3720B2CD25F}" type="slidenum">
              <a:rPr lang="bg-BG">
                <a:latin typeface="+mn-lt"/>
              </a:rPr>
              <a:pPr defTabSz="913837">
                <a:defRPr/>
              </a:pPr>
              <a:t>16</a:t>
            </a:fld>
            <a:endParaRPr lang="bg-BG" dirty="0">
              <a:latin typeface="+mn-lt"/>
            </a:endParaRPr>
          </a:p>
        </p:txBody>
      </p:sp>
      <p:sp>
        <p:nvSpPr>
          <p:cNvPr id="35844" name="Правоъгълник 4"/>
          <p:cNvSpPr>
            <a:spLocks noChangeArrowheads="1"/>
          </p:cNvSpPr>
          <p:nvPr/>
        </p:nvSpPr>
        <p:spPr bwMode="auto">
          <a:xfrm>
            <a:off x="228600" y="1898650"/>
            <a:ext cx="8763000" cy="3389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Ремонт на общинска пътна мрежа	    	               </a:t>
            </a:r>
            <a:r>
              <a:rPr lang="en-US" altLang="bg-BG" sz="18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en-US" altLang="bg-BG" sz="1800" dirty="0">
                <a:solidFill>
                  <a:srgbClr val="FFFF00"/>
                </a:solidFill>
                <a:latin typeface="+mn-lt"/>
              </a:rPr>
              <a:t> </a:t>
            </a:r>
            <a:r>
              <a:rPr lang="bg-BG" altLang="bg-BG" sz="1800" dirty="0" smtClean="0">
                <a:solidFill>
                  <a:srgbClr val="FFFF00"/>
                </a:solidFill>
                <a:latin typeface="+mn-lt"/>
              </a:rPr>
              <a:t>-  </a:t>
            </a:r>
            <a:r>
              <a:rPr lang="bg-BG" sz="1800" b="1" dirty="0" smtClean="0">
                <a:solidFill>
                  <a:srgbClr val="FFC000"/>
                </a:solidFill>
                <a:latin typeface="+mn-lt"/>
              </a:rPr>
              <a:t>308 </a:t>
            </a:r>
            <a:r>
              <a:rPr lang="bg-BG" sz="1800" b="1" dirty="0">
                <a:solidFill>
                  <a:srgbClr val="FFC000"/>
                </a:solidFill>
                <a:latin typeface="+mn-lt"/>
              </a:rPr>
              <a:t>600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лв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Чистота					                </a:t>
            </a:r>
            <a:r>
              <a:rPr lang="en-US" altLang="bg-BG" sz="1800" dirty="0" smtClean="0">
                <a:solidFill>
                  <a:srgbClr val="FFFF00"/>
                </a:solidFill>
                <a:latin typeface="+mn-lt"/>
              </a:rPr>
              <a:t>   </a:t>
            </a:r>
            <a:r>
              <a:rPr lang="bg-BG" altLang="bg-BG" sz="1800" dirty="0" smtClean="0">
                <a:solidFill>
                  <a:srgbClr val="FFFF00"/>
                </a:solidFill>
                <a:latin typeface="+mn-lt"/>
              </a:rPr>
              <a:t>-  </a:t>
            </a:r>
            <a:r>
              <a:rPr lang="bg-BG" sz="1800" b="1" dirty="0" smtClean="0">
                <a:solidFill>
                  <a:srgbClr val="FFC000"/>
                </a:solidFill>
                <a:latin typeface="+mn-lt"/>
              </a:rPr>
              <a:t>560 </a:t>
            </a:r>
            <a:r>
              <a:rPr lang="en-US" sz="1800" b="1" dirty="0" smtClean="0">
                <a:solidFill>
                  <a:srgbClr val="FFC000"/>
                </a:solidFill>
                <a:latin typeface="+mn-lt"/>
              </a:rPr>
              <a:t>0</a:t>
            </a:r>
            <a:r>
              <a:rPr lang="bg-BG" sz="1800" b="1" dirty="0" smtClean="0">
                <a:solidFill>
                  <a:srgbClr val="FFC000"/>
                </a:solidFill>
                <a:latin typeface="+mn-lt"/>
              </a:rPr>
              <a:t>40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лв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Улично осветление /ремонтни дейности/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        	</a:t>
            </a:r>
            <a:r>
              <a:rPr lang="en-US" altLang="bg-BG" sz="1800" dirty="0" smtClean="0">
                <a:solidFill>
                  <a:srgbClr val="FFFF00"/>
                </a:solidFill>
                <a:latin typeface="+mn-lt"/>
              </a:rPr>
              <a:t>   </a:t>
            </a:r>
            <a:r>
              <a:rPr lang="ru-RU" altLang="bg-BG" sz="1800" dirty="0" smtClean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dirty="0" smtClean="0">
                <a:solidFill>
                  <a:srgbClr val="FFFF00"/>
                </a:solidFill>
                <a:latin typeface="+mn-lt"/>
              </a:rPr>
              <a:t>- 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30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000 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Ремонт тротоари и улични настилки /материали/</a:t>
            </a:r>
            <a:r>
              <a:rPr lang="ru-RU" altLang="bg-BG" sz="1800" dirty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    </a:t>
            </a:r>
            <a:r>
              <a:rPr lang="en-US" altLang="bg-BG" sz="1800" dirty="0" smtClean="0">
                <a:solidFill>
                  <a:srgbClr val="FFFF00"/>
                </a:solidFill>
                <a:latin typeface="+mn-lt"/>
              </a:rPr>
              <a:t>    </a:t>
            </a:r>
            <a:r>
              <a:rPr lang="bg-BG" altLang="bg-BG" sz="1800" dirty="0" smtClean="0">
                <a:solidFill>
                  <a:srgbClr val="FFFF00"/>
                </a:solidFill>
                <a:latin typeface="+mn-lt"/>
              </a:rPr>
              <a:t>- 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25 000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Текущ ремонт хоризонтална и вертикална </a:t>
            </a:r>
            <a:r>
              <a:rPr lang="bg-BG" altLang="bg-BG" sz="1800" dirty="0" smtClean="0">
                <a:solidFill>
                  <a:srgbClr val="FFFF00"/>
                </a:solidFill>
                <a:latin typeface="+mn-lt"/>
              </a:rPr>
              <a:t>маркировка </a:t>
            </a: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- </a:t>
            </a:r>
            <a:r>
              <a:rPr lang="bg-BG" altLang="bg-BG" sz="1800" dirty="0" smtClean="0">
                <a:solidFill>
                  <a:srgbClr val="FFFF00"/>
                </a:solidFill>
                <a:latin typeface="+mn-lt"/>
              </a:rPr>
              <a:t>  </a:t>
            </a:r>
            <a:r>
              <a:rPr lang="bg-BG" altLang="bg-BG" sz="1800" b="1" dirty="0" smtClean="0">
                <a:solidFill>
                  <a:srgbClr val="FFC000"/>
                </a:solidFill>
                <a:latin typeface="+mn-lt"/>
              </a:rPr>
              <a:t>8 500 </a:t>
            </a:r>
            <a:r>
              <a:rPr lang="bg-BG" altLang="bg-BG" sz="1800" b="1" dirty="0">
                <a:solidFill>
                  <a:srgbClr val="FFC000"/>
                </a:solidFill>
                <a:latin typeface="+mn-lt"/>
              </a:rPr>
              <a:t>лв.</a:t>
            </a:r>
          </a:p>
          <a:p>
            <a:pPr algn="just" eaLnBrk="1" hangingPunct="1"/>
            <a:endParaRPr lang="bg-BG" altLang="bg-BG" sz="1800" dirty="0">
              <a:solidFill>
                <a:srgbClr val="FFFF00"/>
              </a:solidFill>
              <a:latin typeface="+mn-lt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bg-BG" altLang="bg-BG" sz="1800" dirty="0">
                <a:solidFill>
                  <a:srgbClr val="FFFF00"/>
                </a:solidFill>
                <a:latin typeface="+mn-lt"/>
              </a:rPr>
              <a:t> </a:t>
            </a:r>
            <a:r>
              <a:rPr lang="bg-BG" sz="1800" dirty="0">
                <a:solidFill>
                  <a:srgbClr val="FFFF00"/>
                </a:solidFill>
                <a:latin typeface="+mn-lt"/>
              </a:rPr>
              <a:t>Ремонт на общински обекти - </a:t>
            </a:r>
            <a:r>
              <a:rPr lang="bg-BG" sz="1800" dirty="0" smtClean="0">
                <a:solidFill>
                  <a:srgbClr val="FFFF00"/>
                </a:solidFill>
                <a:latin typeface="+mn-lt"/>
              </a:rPr>
              <a:t>	</a:t>
            </a:r>
            <a:r>
              <a:rPr lang="en-US" sz="1800" dirty="0">
                <a:solidFill>
                  <a:srgbClr val="FFFF00"/>
                </a:solidFill>
                <a:latin typeface="+mn-lt"/>
              </a:rPr>
              <a:t>	</a:t>
            </a:r>
            <a:r>
              <a:rPr lang="en-US" sz="1800" dirty="0" smtClean="0">
                <a:solidFill>
                  <a:srgbClr val="FFFF00"/>
                </a:solidFill>
                <a:latin typeface="+mn-lt"/>
              </a:rPr>
              <a:t>	   </a:t>
            </a:r>
            <a:r>
              <a:rPr lang="bg-BG" sz="1800" dirty="0" smtClean="0">
                <a:solidFill>
                  <a:srgbClr val="FFFF00"/>
                </a:solidFill>
                <a:latin typeface="+mn-lt"/>
              </a:rPr>
              <a:t> - </a:t>
            </a:r>
            <a:r>
              <a:rPr lang="bg-BG" sz="1800" b="1" dirty="0" smtClean="0">
                <a:solidFill>
                  <a:srgbClr val="FFC000"/>
                </a:solidFill>
                <a:latin typeface="+mn-lt"/>
              </a:rPr>
              <a:t>281 </a:t>
            </a:r>
            <a:r>
              <a:rPr lang="bg-BG" sz="1800" b="1" dirty="0">
                <a:solidFill>
                  <a:srgbClr val="FFC000"/>
                </a:solidFill>
                <a:latin typeface="+mn-lt"/>
              </a:rPr>
              <a:t>843 </a:t>
            </a:r>
            <a:r>
              <a:rPr lang="bg-BG" sz="1800" b="1" dirty="0" smtClean="0">
                <a:solidFill>
                  <a:srgbClr val="FFC000"/>
                </a:solidFill>
                <a:latin typeface="+mn-lt"/>
              </a:rPr>
              <a:t>лв.</a:t>
            </a:r>
            <a:endParaRPr lang="bg-BG" altLang="bg-BG" sz="1800" b="1" dirty="0">
              <a:solidFill>
                <a:srgbClr val="FFC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5012482"/>
      </p:ext>
    </p:extLst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100" i="1" dirty="0" smtClean="0"/>
              <a:t>Инвестиционна програма за 2016 </a:t>
            </a:r>
            <a:r>
              <a:rPr lang="bg-BG" sz="3100" i="1" cap="none" dirty="0" smtClean="0"/>
              <a:t>г.</a:t>
            </a:r>
            <a:endParaRPr lang="en-US" sz="3100" i="1" dirty="0" smtClean="0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28600"/>
            <a:ext cx="2133600" cy="476250"/>
          </a:xfrm>
        </p:spPr>
        <p:txBody>
          <a:bodyPr/>
          <a:lstStyle/>
          <a:p>
            <a:pPr defTabSz="913837">
              <a:defRPr/>
            </a:pPr>
            <a:fld id="{7C30A0BC-8B4C-448C-A59A-1861B59672BD}" type="slidenum">
              <a:rPr lang="bg-BG">
                <a:latin typeface="+mn-lt"/>
              </a:rPr>
              <a:pPr defTabSz="913837">
                <a:defRPr/>
              </a:pPr>
              <a:t>17</a:t>
            </a:fld>
            <a:endParaRPr lang="bg-BG" dirty="0"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894470"/>
              </p:ext>
            </p:extLst>
          </p:nvPr>
        </p:nvGraphicFramePr>
        <p:xfrm>
          <a:off x="152400" y="1219200"/>
          <a:ext cx="8839199" cy="53513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351"/>
                <a:gridCol w="7234839"/>
                <a:gridCol w="1200009"/>
              </a:tblGrid>
              <a:tr h="530854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u="none" strike="noStrike" dirty="0">
                          <a:effectLst/>
                        </a:rPr>
                        <a:t>№</a:t>
                      </a:r>
                      <a:endParaRPr lang="bg-BG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070" marR="9070" marT="90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1" u="none" strike="noStrike" dirty="0">
                          <a:effectLst/>
                        </a:rPr>
                        <a:t>Наименование на обекта</a:t>
                      </a:r>
                      <a:endParaRPr lang="bg-BG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070" marR="9070" marT="90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b="1" u="none" strike="noStrike" dirty="0">
                          <a:effectLst/>
                        </a:rPr>
                        <a:t>Стойност /лв./</a:t>
                      </a:r>
                      <a:endParaRPr lang="bg-BG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070" marR="9070" marT="9070" marB="0" anchor="ctr"/>
                </a:tc>
              </a:tr>
              <a:tr h="25232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u="none" strike="noStrike">
                          <a:effectLst/>
                        </a:rPr>
                        <a:t>1</a:t>
                      </a:r>
                      <a:endParaRPr lang="bg-BG" sz="1600" b="1" i="0" u="none" strike="noStrike">
                        <a:effectLst/>
                        <a:latin typeface="Times New Roman"/>
                      </a:endParaRPr>
                    </a:p>
                  </a:txBody>
                  <a:tcPr marL="9070" marR="9070" marT="90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u="none" strike="noStrike">
                          <a:effectLst/>
                        </a:rPr>
                        <a:t>2</a:t>
                      </a:r>
                      <a:endParaRPr lang="bg-BG" sz="1600" b="1" i="0" u="none" strike="noStrike">
                        <a:effectLst/>
                        <a:latin typeface="Times New Roman"/>
                      </a:endParaRPr>
                    </a:p>
                  </a:txBody>
                  <a:tcPr marL="9070" marR="9070" marT="90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600" u="none" strike="noStrike">
                          <a:effectLst/>
                        </a:rPr>
                        <a:t>3</a:t>
                      </a:r>
                      <a:endParaRPr lang="bg-BG" sz="1600" b="1" i="0" u="none" strike="noStrike">
                        <a:effectLst/>
                        <a:latin typeface="Times New Roman"/>
                      </a:endParaRPr>
                    </a:p>
                  </a:txBody>
                  <a:tcPr marL="9070" marR="9070" marT="9070" marB="0" anchor="ctr"/>
                </a:tc>
              </a:tr>
              <a:tr h="252326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</a:rPr>
                        <a:t>І. Финансиране с целева субсидия в размер на 253 900 лв.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6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Възстановяване на тротоар на път I-5 в гр.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78 800</a:t>
                      </a:r>
                    </a:p>
                  </a:txBody>
                  <a:tcPr marL="9525" marR="9525" marT="9525" marB="0" anchor="b"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Ремонт на ул. "Пахомий Стоянов"  гр.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78 300</a:t>
                      </a:r>
                    </a:p>
                  </a:txBody>
                  <a:tcPr marL="9525" marR="9525" marT="9525" marB="0" anchor="b"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Преасфалтиране на улица в с. Скалско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22 300</a:t>
                      </a:r>
                    </a:p>
                  </a:txBody>
                  <a:tcPr marL="9525" marR="9525" marT="9525" marB="0" anchor="b"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Преасфалтиране на улица в с. Туркинча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74 500</a:t>
                      </a:r>
                    </a:p>
                  </a:txBody>
                  <a:tcPr marL="9525" marR="9525" marT="9525" marB="0" anchor="b"/>
                </a:tc>
              </a:tr>
              <a:tr h="360981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253 900</a:t>
                      </a:r>
                    </a:p>
                  </a:txBody>
                  <a:tcPr marL="9525" marR="9525" marT="9525" marB="0" anchor="b"/>
                </a:tc>
              </a:tr>
              <a:tr h="445918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600" b="1" i="1" u="none" strike="noStrike">
                          <a:effectLst/>
                          <a:latin typeface="Times New Roman" panose="02020603050405020304" pitchFamily="18" charset="0"/>
                        </a:rPr>
                        <a:t>ІI. Финансиране с целева субсидия на общинска пътна мрежа в размер на 308 600 лв.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Ремонт път GAB 1115 / І - 5 / Дряново - кв. Цинга - Дряновски манастир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308 600</a:t>
                      </a:r>
                    </a:p>
                  </a:txBody>
                  <a:tcPr marL="9525" marR="9525" marT="9525" marB="0" anchor="b"/>
                </a:tc>
              </a:tr>
              <a:tr h="66887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308 600</a:t>
                      </a:r>
                    </a:p>
                  </a:txBody>
                  <a:tcPr marL="9525" marR="9525" marT="9525" marB="0" anchor="b"/>
                </a:tc>
              </a:tr>
              <a:tr h="495603">
                <a:tc>
                  <a:txBody>
                    <a:bodyPr/>
                    <a:lstStyle/>
                    <a:p>
                      <a:pPr algn="ct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ІІІ. Капиталови разходи, финансирани от приходи по § 40-00  - постъпления от продажба на общински нефинансови активи в размер на 56 000  лв.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Доставка на автовишка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23 000</a:t>
                      </a:r>
                    </a:p>
                  </a:txBody>
                  <a:tcPr marL="9525" marR="9525" marT="9525" marB="0" anchor="b"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Хидроизолация на покрив на ПГИ "Рачо Стоянов" - гр.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26 000</a:t>
                      </a:r>
                    </a:p>
                  </a:txBody>
                  <a:tcPr marL="9525" marR="9525" marT="9525" marB="0" anchor="b"/>
                </a:tc>
              </a:tr>
              <a:tr h="252326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Консервация щампован бетон на пешеходна зона в гр.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7 000</a:t>
                      </a:r>
                    </a:p>
                  </a:txBody>
                  <a:tcPr marL="9525" marR="9525" marT="9525" marB="0" anchor="b"/>
                </a:tc>
              </a:tr>
              <a:tr h="252326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56 000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119335"/>
      </p:ext>
    </p:extLst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98437"/>
            <a:ext cx="8229600" cy="7921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100" i="1" dirty="0" smtClean="0"/>
              <a:t>Инвестиционна програма за </a:t>
            </a:r>
            <a:r>
              <a:rPr lang="bg-BG" i="1" dirty="0" smtClean="0"/>
              <a:t>2016 </a:t>
            </a:r>
            <a:r>
              <a:rPr lang="bg-BG" sz="3100" i="1" cap="none" dirty="0" smtClean="0"/>
              <a:t>г.</a:t>
            </a:r>
            <a:endParaRPr lang="en-US" sz="3100" i="1" dirty="0" smtClean="0"/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>
          <a:xfrm>
            <a:off x="6992957" y="293687"/>
            <a:ext cx="2133600" cy="476250"/>
          </a:xfrm>
        </p:spPr>
        <p:txBody>
          <a:bodyPr/>
          <a:lstStyle/>
          <a:p>
            <a:pPr>
              <a:defRPr/>
            </a:pPr>
            <a:fld id="{5EE3906A-06CF-41CC-8DA3-9842CF97B103}" type="slidenum">
              <a:rPr lang="bg-BG" smtClean="0"/>
              <a:pPr>
                <a:defRPr/>
              </a:pPr>
              <a:t>18</a:t>
            </a:fld>
            <a:endParaRPr lang="bg-BG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8777"/>
              </p:ext>
            </p:extLst>
          </p:nvPr>
        </p:nvGraphicFramePr>
        <p:xfrm>
          <a:off x="381001" y="1252538"/>
          <a:ext cx="8458198" cy="4991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6922"/>
                <a:gridCol w="6922992"/>
                <a:gridCol w="1148284"/>
              </a:tblGrid>
              <a:tr h="504825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6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  <a:r>
                        <a:rPr lang="ru-RU" sz="1600" b="1" i="1" u="none" strike="noStrike" dirty="0" smtClean="0"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ru-RU" sz="1600" b="1" i="1" u="none" strike="noStrike" dirty="0">
                          <a:effectLst/>
                          <a:latin typeface="Times New Roman" panose="02020603050405020304" pitchFamily="18" charset="0"/>
                        </a:rPr>
                        <a:t>Капиталови разходи, финансирани от собствени приходи и преходни остатъци от 2015 г. размер на 130 446 лв.</a:t>
                      </a:r>
                    </a:p>
                  </a:txBody>
                  <a:tcPr marL="9525" marR="9525" marT="9525" marB="0"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Ремонтни дейности в УПИ ІХ, кв. 86; УПИ V, кв. 85 и УПИ ХІІІ, кв. 76, гр.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11 364</a:t>
                      </a:r>
                    </a:p>
                  </a:txBody>
                  <a:tcPr marL="9525" marR="9525" marT="9525" marB="0" anchor="b"/>
                </a:tc>
              </a:tr>
              <a:tr h="2476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Ремонт бетонов коридор на писта стадион Локомотив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71 936</a:t>
                      </a:r>
                    </a:p>
                  </a:txBody>
                  <a:tcPr marL="9525" marR="9525" marT="9525" marB="0" anchor="b"/>
                </a:tc>
              </a:tr>
              <a:tr h="41910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Стерилизатори за ЦДГ Детелина</a:t>
                      </a:r>
                    </a:p>
                  </a:txBody>
                  <a:tcPr marL="9525" marR="9525" marT="9525" marB="0" anchor="b"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5 000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МПС за ДСП - Дневен център за стари хора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9 965</a:t>
                      </a:r>
                    </a:p>
                  </a:txBody>
                  <a:tcPr marL="9525" marR="9525" marT="9525" marB="0" anchor="b"/>
                </a:tc>
              </a:tr>
              <a:tr h="400050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Изработване на макети за Исторически музей Дряново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3 500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Доставка на комбинирано детски съоръжение за ЦДГ Детелина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1 408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Изграждане на приют за бездомни животни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20 000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Мултимедийни </a:t>
                      </a:r>
                      <a:r>
                        <a:rPr lang="ru-RU" sz="16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проектори </a:t>
                      </a:r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за СОУ "Максим Райкович"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4 893</a:t>
                      </a: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Информационен дисплей за СОУ "Максим Райкович"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>
                          <a:effectLst/>
                          <a:latin typeface="Times New Roman" panose="02020603050405020304" pitchFamily="18" charset="0"/>
                        </a:rPr>
                        <a:t>2 380</a:t>
                      </a:r>
                    </a:p>
                  </a:txBody>
                  <a:tcPr marL="9525" marR="9525" marT="9525" marB="0" anchor="b"/>
                </a:tc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130 446</a:t>
                      </a: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600" b="1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algn="r" fontAlgn="b"/>
                      <a:endParaRPr lang="bg-BG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bg-BG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r" fontAlgn="b"/>
                      <a:endParaRPr lang="bg-BG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bg-BG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endParaRPr lang="bg-BG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600" b="1" u="none" strike="noStrike" dirty="0">
                          <a:effectLst/>
                        </a:rPr>
                        <a:t>ОБЩО КАПИТАЛОВИ РАЗХОДИ</a:t>
                      </a:r>
                      <a:endParaRPr lang="bg-BG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2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748 946</a:t>
                      </a:r>
                      <a:endParaRPr lang="bg-BG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057026"/>
      </p:ext>
    </p:extLst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229600" cy="3200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bg-BG" altLang="bg-BG" sz="3600" dirty="0" smtClean="0">
                <a:latin typeface="Century" pitchFamily="18" charset="0"/>
              </a:rPr>
              <a:t>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bg-BG" altLang="bg-BG" sz="3600" dirty="0" smtClean="0">
              <a:latin typeface="Century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bg-BG" altLang="bg-BG" sz="3600" dirty="0" smtClean="0">
              <a:latin typeface="Century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bg-BG" altLang="bg-BG" sz="3600" dirty="0" smtClean="0">
                <a:latin typeface="Century" pitchFamily="18" charset="0"/>
              </a:rPr>
              <a:t>     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19</a:t>
            </a:fld>
            <a:endParaRPr lang="bg-BG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09600" y="2133600"/>
            <a:ext cx="7696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marL="341313" indent="-341313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dirty="0">
                <a:solidFill>
                  <a:schemeClr val="tx1"/>
                </a:solidFill>
                <a:latin typeface="Century" pitchFamily="18" charset="0"/>
              </a:rPr>
              <a:t>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b="1" i="1" dirty="0" smtClean="0">
                <a:solidFill>
                  <a:srgbClr val="FFFF00"/>
                </a:solidFill>
              </a:rPr>
              <a:t>   Благодарим </a:t>
            </a:r>
            <a:r>
              <a:rPr lang="bg-BG" altLang="bg-BG" sz="4800" b="1" i="1" dirty="0">
                <a:solidFill>
                  <a:srgbClr val="FFFF00"/>
                </a:solidFill>
              </a:rPr>
              <a:t>Ви </a:t>
            </a:r>
            <a:r>
              <a:rPr lang="bg-BG" altLang="bg-BG" sz="4800" b="1" i="1" dirty="0" smtClean="0">
                <a:solidFill>
                  <a:srgbClr val="FFFF00"/>
                </a:solidFill>
              </a:rPr>
              <a:t>за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bg-BG" altLang="bg-BG" sz="4800" b="1" i="1" dirty="0" smtClean="0">
                <a:solidFill>
                  <a:srgbClr val="FFFF00"/>
                </a:solidFill>
              </a:rPr>
              <a:t> </a:t>
            </a:r>
            <a:r>
              <a:rPr lang="bg-BG" altLang="bg-BG" sz="4800" b="1" i="1" dirty="0">
                <a:solidFill>
                  <a:srgbClr val="FFFF00"/>
                </a:solidFill>
              </a:rPr>
              <a:t>вниманието!</a:t>
            </a: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1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512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0"/>
            <a:ext cx="73914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4000" dirty="0">
                <a:latin typeface="Century" pitchFamily="18" charset="0"/>
              </a:rPr>
              <a:t>ПУБЛИЧНО ОБСЪЖДАНЕ</a:t>
            </a:r>
            <a:r>
              <a:rPr lang="bg-BG" sz="4000" dirty="0"/>
              <a:t> 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5EE3-4E67-4317-B909-97B64AB6518D}" type="slidenum">
              <a:rPr lang="bg-BG" smtClean="0"/>
              <a:pPr>
                <a:defRPr/>
              </a:pPr>
              <a:t>2</a:t>
            </a:fld>
            <a:endParaRPr lang="bg-BG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762000" y="2895600"/>
            <a:ext cx="7848600" cy="83820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r>
              <a:rPr lang="bg-BG" altLang="bg-BG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ПРОЕКТ </a:t>
            </a:r>
            <a:r>
              <a:rPr lang="bg-BG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НА БЮДЖЕТ </a:t>
            </a:r>
            <a:r>
              <a:rPr lang="bg-BG" altLang="bg-BG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2016</a:t>
            </a:r>
            <a:r>
              <a:rPr lang="en-US" altLang="bg-BG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bg-BG" altLang="bg-BG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г</a:t>
            </a: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.</a:t>
            </a: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438400" y="5715000"/>
            <a:ext cx="388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/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bg-BG" altLang="bg-BG" sz="3200" dirty="0" smtClean="0">
                <a:solidFill>
                  <a:schemeClr val="tx1"/>
                </a:solidFill>
                <a:latin typeface="Century" pitchFamily="18" charset="0"/>
              </a:rPr>
              <a:t>дата:</a:t>
            </a:r>
            <a:r>
              <a:rPr lang="en-US" altLang="bg-BG" sz="3200" dirty="0" smtClean="0">
                <a:solidFill>
                  <a:schemeClr val="tx1"/>
                </a:solidFill>
                <a:latin typeface="Century" pitchFamily="18" charset="0"/>
              </a:rPr>
              <a:t> 29</a:t>
            </a:r>
            <a:r>
              <a:rPr lang="bg-BG" altLang="bg-BG" sz="3200" dirty="0" smtClean="0">
                <a:solidFill>
                  <a:schemeClr val="tx1"/>
                </a:solidFill>
                <a:latin typeface="Century" pitchFamily="18" charset="0"/>
              </a:rPr>
              <a:t>.0</a:t>
            </a:r>
            <a:r>
              <a:rPr lang="en-US" altLang="bg-BG" sz="3200" dirty="0" smtClean="0">
                <a:solidFill>
                  <a:schemeClr val="tx1"/>
                </a:solidFill>
                <a:latin typeface="Century" pitchFamily="18" charset="0"/>
              </a:rPr>
              <a:t>1</a:t>
            </a:r>
            <a:r>
              <a:rPr lang="bg-BG" altLang="bg-BG" sz="3200" dirty="0" smtClean="0">
                <a:solidFill>
                  <a:schemeClr val="tx1"/>
                </a:solidFill>
                <a:latin typeface="Century" pitchFamily="18" charset="0"/>
              </a:rPr>
              <a:t>.2016</a:t>
            </a:r>
            <a:r>
              <a:rPr lang="en-US" altLang="bg-BG" sz="3200" dirty="0" smtClean="0">
                <a:solidFill>
                  <a:schemeClr val="tx1"/>
                </a:solidFill>
                <a:latin typeface="Century" pitchFamily="18" charset="0"/>
              </a:rPr>
              <a:t> </a:t>
            </a:r>
            <a:r>
              <a:rPr lang="bg-BG" altLang="bg-BG" sz="3200" dirty="0" smtClean="0">
                <a:solidFill>
                  <a:schemeClr val="tx1"/>
                </a:solidFill>
                <a:latin typeface="Century" pitchFamily="18" charset="0"/>
              </a:rPr>
              <a:t>г</a:t>
            </a:r>
            <a:r>
              <a:rPr lang="bg-BG" altLang="bg-BG" sz="3200" dirty="0">
                <a:solidFill>
                  <a:schemeClr val="tx1"/>
                </a:solidFill>
                <a:latin typeface="Century" pitchFamily="18" charset="0"/>
              </a:rPr>
              <a:t>.</a:t>
            </a: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Char char="q"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  <a:p>
            <a:pPr algn="l" eaLnBrk="1" hangingPunct="1">
              <a:spcBef>
                <a:spcPct val="20000"/>
              </a:spcBef>
              <a:buFont typeface="Wingdings" pitchFamily="2" charset="2"/>
              <a:buNone/>
            </a:pPr>
            <a:endParaRPr lang="bg-BG" altLang="bg-BG" sz="3200" dirty="0">
              <a:solidFill>
                <a:schemeClr val="tx1"/>
              </a:solidFill>
              <a:latin typeface="Century" pitchFamily="18" charset="0"/>
            </a:endParaRP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1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p"/>
      <p:bldP spid="410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latin typeface="Century" pitchFamily="18" charset="0"/>
              </a:rPr>
              <a:t>Нормативна база </a:t>
            </a:r>
            <a:r>
              <a:rPr lang="en-US" sz="3200" b="1" i="1" dirty="0">
                <a:latin typeface="Century" pitchFamily="18" charset="0"/>
              </a:rPr>
              <a:t>-</a:t>
            </a:r>
            <a:r>
              <a:rPr lang="bg-BG" sz="3200" b="1" i="1" dirty="0" smtClean="0">
                <a:latin typeface="Century" pitchFamily="18" charset="0"/>
              </a:rPr>
              <a:t> 2016 </a:t>
            </a:r>
            <a:r>
              <a:rPr lang="bg-BG" sz="3200" b="1" i="1" cap="none" dirty="0" smtClean="0">
                <a:latin typeface="Century" pitchFamily="18" charset="0"/>
              </a:rPr>
              <a:t>г</a:t>
            </a:r>
            <a:r>
              <a:rPr lang="bg-BG" sz="3200" i="1" dirty="0" smtClean="0">
                <a:latin typeface="Century" pitchFamily="18" charset="0"/>
              </a:rPr>
              <a:t>.</a:t>
            </a:r>
            <a:endParaRPr lang="bg-BG" sz="3200" i="1" dirty="0">
              <a:latin typeface="Century" pitchFamily="18" charset="0"/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484710" y="1190624"/>
            <a:ext cx="8229600" cy="5105400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bg-BG" sz="2000" dirty="0" smtClean="0">
                <a:solidFill>
                  <a:srgbClr val="FFFF00"/>
                </a:solidFill>
              </a:rPr>
              <a:t>Закон за Държавния бюджет на Република България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 smtClean="0">
                <a:solidFill>
                  <a:srgbClr val="FFFF00"/>
                </a:solidFill>
              </a:rPr>
              <a:t>Закон </a:t>
            </a:r>
            <a:r>
              <a:rPr lang="bg-BG" sz="2000" dirty="0">
                <a:solidFill>
                  <a:srgbClr val="FFFF00"/>
                </a:solidFill>
              </a:rPr>
              <a:t>за публичните финанси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 за общинския дълг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Закона за местни данъци и такси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i="1" dirty="0">
                <a:solidFill>
                  <a:srgbClr val="FFFF00"/>
                </a:solidFill>
              </a:rPr>
              <a:t>Решение № 633 / 08.09.2014 г. за приемане </a:t>
            </a:r>
            <a:r>
              <a:rPr lang="bg-BG" sz="2000" dirty="0">
                <a:solidFill>
                  <a:srgbClr val="FFFF00"/>
                </a:solidFill>
              </a:rPr>
              <a:t>на стандарти за делегираните от държавата дейности през 2015 г. с натурални и стойностни показатели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Наредбата за условията и реда за съставяне на бюджетна прогноза за местните дейности за следващите три години и за съставяне, приемане, изпълнение и отчитане на бюджета на Община Дряново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Стратегия за развитие на общината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Стратегията и програмата за управление и разпореждане с общински имоти и други нормативни документи имащи отношение към бюджетния процес</a:t>
            </a: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3</a:t>
            </a:fld>
            <a:endParaRPr lang="bg-BG"/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solidFill>
                  <a:schemeClr val="tx1"/>
                </a:solidFill>
                <a:latin typeface="Century" pitchFamily="18" charset="0"/>
              </a:rPr>
              <a:t>Приоритети на  Бюджет </a:t>
            </a:r>
            <a:r>
              <a:rPr lang="bg-BG" sz="3200" b="1" i="1" dirty="0" smtClean="0">
                <a:solidFill>
                  <a:schemeClr val="tx1"/>
                </a:solidFill>
                <a:latin typeface="Century" pitchFamily="18" charset="0"/>
              </a:rPr>
              <a:t>2016 </a:t>
            </a:r>
            <a:r>
              <a:rPr lang="bg-BG" sz="3200" b="1" i="1" cap="none" dirty="0" smtClean="0">
                <a:solidFill>
                  <a:schemeClr val="tx1"/>
                </a:solidFill>
                <a:latin typeface="Century" pitchFamily="18" charset="0"/>
              </a:rPr>
              <a:t>г</a:t>
            </a:r>
            <a:r>
              <a:rPr lang="bg-BG" sz="3200" b="1" i="1" dirty="0" smtClean="0">
                <a:solidFill>
                  <a:schemeClr val="tx1"/>
                </a:solidFill>
                <a:latin typeface="Century" pitchFamily="18" charset="0"/>
              </a:rPr>
              <a:t>. - 1</a:t>
            </a:r>
            <a:endParaRPr lang="bg-BG" sz="3200" b="1" i="1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Най-ефективно </a:t>
            </a:r>
            <a:r>
              <a:rPr lang="bg-BG" sz="2000" dirty="0" smtClean="0">
                <a:solidFill>
                  <a:srgbClr val="FFFF00"/>
                </a:solidFill>
              </a:rPr>
              <a:t>изразходване </a:t>
            </a:r>
            <a:r>
              <a:rPr lang="bg-BG" sz="2000" dirty="0">
                <a:solidFill>
                  <a:srgbClr val="FFFF00"/>
                </a:solidFill>
              </a:rPr>
              <a:t>на публичните средства. Няма да бъдат поемани нови ангажименти без осигурен финансов ресурс.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Приоритизиране на провежданите политики, изготвяне на мерки за повишаване на събираемостта на собствените приходи /данъчни и неданъчни/, както и на просрочените вземания с цел възстановяване и поддържане на положително бюджетно салдо.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Разходите по бюджета на общината за 2016 г. ще  се ограничат единствено до размера на собствените приходи и получените трансфери от други бюджети и средства от ЕС.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Обезпечаване дейността на всички бюджетни звена и предоставяне на планираните субсидии и трансфери към второстепенните разпоредители с бюджет.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Гарантиране на плащанията по спечелените проекти.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Осигуряване на средства за неотложни текущи ремонти и </a:t>
            </a:r>
            <a:r>
              <a:rPr lang="bg-BG" sz="2000" dirty="0" smtClean="0">
                <a:solidFill>
                  <a:srgbClr val="FFFF00"/>
                </a:solidFill>
              </a:rPr>
              <a:t>поддържане </a:t>
            </a:r>
            <a:r>
              <a:rPr lang="bg-BG" sz="2000" dirty="0">
                <a:solidFill>
                  <a:srgbClr val="FFFF00"/>
                </a:solidFill>
              </a:rPr>
              <a:t>на пътната инфраструктура</a:t>
            </a:r>
            <a:r>
              <a:rPr lang="bg-BG" sz="2000" dirty="0" smtClean="0">
                <a:solidFill>
                  <a:srgbClr val="FFFF00"/>
                </a:solidFill>
              </a:rPr>
              <a:t>.</a:t>
            </a:r>
            <a:endParaRPr lang="bg-BG" sz="2000" dirty="0">
              <a:solidFill>
                <a:srgbClr val="FFFF00"/>
              </a:solidFill>
            </a:endParaRP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4</a:t>
            </a:fld>
            <a:endParaRPr lang="bg-BG"/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200" b="1" i="1" dirty="0">
                <a:latin typeface="Century" pitchFamily="18" charset="0"/>
              </a:rPr>
              <a:t>Приоритети на  Бюджет </a:t>
            </a:r>
            <a:r>
              <a:rPr lang="bg-BG" sz="3200" b="1" i="1" dirty="0" smtClean="0">
                <a:latin typeface="Century" pitchFamily="18" charset="0"/>
              </a:rPr>
              <a:t>2016 </a:t>
            </a:r>
            <a:r>
              <a:rPr lang="bg-BG" sz="3200" b="1" i="1" cap="none" dirty="0" smtClean="0">
                <a:latin typeface="Century" pitchFamily="18" charset="0"/>
              </a:rPr>
              <a:t>г</a:t>
            </a:r>
            <a:r>
              <a:rPr lang="bg-BG" sz="3200" b="1" i="1" dirty="0">
                <a:latin typeface="Century" pitchFamily="18" charset="0"/>
              </a:rPr>
              <a:t>. - </a:t>
            </a:r>
            <a:r>
              <a:rPr lang="bg-BG" sz="3200" b="1" i="1" dirty="0" smtClean="0">
                <a:latin typeface="Century" pitchFamily="18" charset="0"/>
              </a:rPr>
              <a:t>2</a:t>
            </a:r>
            <a:endParaRPr lang="bg-BG" sz="3200" b="1" i="1" dirty="0">
              <a:latin typeface="Century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pPr lvl="0" hangingPunct="1">
              <a:buFont typeface="Wingdings" panose="05000000000000000000" pitchFamily="2" charset="2"/>
              <a:buChar char="Ø"/>
            </a:pPr>
            <a:endParaRPr lang="bg-BG" sz="2000" b="1" dirty="0"/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Финансиране на дейностите заложени в </a:t>
            </a:r>
            <a:r>
              <a:rPr lang="bg-BG" sz="2000" dirty="0" smtClean="0">
                <a:solidFill>
                  <a:srgbClr val="FFFF00"/>
                </a:solidFill>
              </a:rPr>
              <a:t>културният </a:t>
            </a:r>
            <a:r>
              <a:rPr lang="bg-BG" sz="2000" dirty="0">
                <a:solidFill>
                  <a:srgbClr val="FFFF00"/>
                </a:solidFill>
              </a:rPr>
              <a:t>и </a:t>
            </a:r>
            <a:r>
              <a:rPr lang="bg-BG" sz="2000" dirty="0" smtClean="0">
                <a:solidFill>
                  <a:srgbClr val="FFFF00"/>
                </a:solidFill>
              </a:rPr>
              <a:t>спортен </a:t>
            </a:r>
            <a:r>
              <a:rPr lang="bg-BG" sz="2000" dirty="0">
                <a:solidFill>
                  <a:srgbClr val="FFFF00"/>
                </a:solidFill>
              </a:rPr>
              <a:t>календар през 2016 г. 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Засилване ролята на превантивния, текущ и последващ контрол чрез актуализиране на системата за финансово управление и контрол</a:t>
            </a:r>
          </a:p>
          <a:p>
            <a:pPr lvl="0" hangingPunct="1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Общината да поддържа такова равнище на разходите, което да осигурява качествено предоставяне на публичните услуги на населението;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>
                <a:solidFill>
                  <a:srgbClr val="FFFF00"/>
                </a:solidFill>
              </a:rPr>
              <a:t>Въвеждане на положителни практики по отношение на целесъобразно  и ефективно изразходване на общинските средства;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2000" dirty="0" smtClean="0">
                <a:solidFill>
                  <a:srgbClr val="FFFF00"/>
                </a:solidFill>
              </a:rPr>
              <a:t>Спазване на </a:t>
            </a:r>
            <a:r>
              <a:rPr lang="bg-BG" sz="2000" dirty="0">
                <a:solidFill>
                  <a:srgbClr val="FFFF00"/>
                </a:solidFill>
              </a:rPr>
              <a:t>всички „Фискални правила” заложени в Закона за публичните финанси по отношение нарастване размера на разходите в местните </a:t>
            </a:r>
            <a:r>
              <a:rPr lang="bg-BG" sz="2000" dirty="0" smtClean="0">
                <a:solidFill>
                  <a:srgbClr val="FFFF00"/>
                </a:solidFill>
              </a:rPr>
              <a:t>дейности;</a:t>
            </a:r>
            <a:endParaRPr lang="bg-BG" sz="2000" dirty="0">
              <a:solidFill>
                <a:srgbClr val="FFFF00"/>
              </a:solidFill>
            </a:endParaRPr>
          </a:p>
        </p:txBody>
      </p:sp>
      <p:sp>
        <p:nvSpPr>
          <p:cNvPr id="2" name="Контейнер за номер н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C316-F6DB-4611-B047-65596D11C420}" type="slidenum">
              <a:rPr lang="bg-BG" smtClean="0"/>
              <a:pPr>
                <a:defRPr/>
              </a:pPr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3846294"/>
      </p:ext>
    </p:extLst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8"/>
          <p:cNvSpPr>
            <a:spLocks noGrp="1" noChangeArrowheads="1"/>
          </p:cNvSpPr>
          <p:nvPr>
            <p:ph type="title"/>
          </p:nvPr>
        </p:nvSpPr>
        <p:spPr>
          <a:xfrm>
            <a:off x="536811" y="387950"/>
            <a:ext cx="7544026" cy="68557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i="1" dirty="0" smtClean="0">
                <a:solidFill>
                  <a:schemeClr val="tx1"/>
                </a:solidFill>
              </a:rPr>
              <a:t>ОБЩО  ПРИХОДИ </a:t>
            </a:r>
            <a:r>
              <a:rPr lang="en-US" sz="3200" i="1" dirty="0" smtClean="0">
                <a:solidFill>
                  <a:schemeClr val="tx1"/>
                </a:solidFill>
              </a:rPr>
              <a:t>OT</a:t>
            </a:r>
            <a:r>
              <a:rPr lang="ru-RU" sz="3200" i="1" dirty="0" smtClean="0">
                <a:solidFill>
                  <a:schemeClr val="tx1"/>
                </a:solidFill>
              </a:rPr>
              <a:t> 20</a:t>
            </a:r>
            <a:r>
              <a:rPr lang="en-US" sz="3200" i="1" dirty="0" smtClean="0">
                <a:solidFill>
                  <a:schemeClr val="tx1"/>
                </a:solidFill>
              </a:rPr>
              <a:t>1</a:t>
            </a:r>
            <a:r>
              <a:rPr lang="bg-BG" sz="3200" i="1" dirty="0" smtClean="0">
                <a:solidFill>
                  <a:schemeClr val="tx1"/>
                </a:solidFill>
              </a:rPr>
              <a:t>3 </a:t>
            </a:r>
            <a:r>
              <a:rPr lang="bg-BG" sz="3200" i="1" cap="none" dirty="0" smtClean="0">
                <a:solidFill>
                  <a:schemeClr val="tx1"/>
                </a:solidFill>
              </a:rPr>
              <a:t>Г</a:t>
            </a:r>
            <a:r>
              <a:rPr lang="bg-BG" sz="3200" i="1" dirty="0" smtClean="0">
                <a:solidFill>
                  <a:schemeClr val="tx1"/>
                </a:solidFill>
              </a:rPr>
              <a:t>. – </a:t>
            </a:r>
            <a:r>
              <a:rPr lang="en-US" sz="3200" i="1" dirty="0" smtClean="0">
                <a:solidFill>
                  <a:schemeClr val="tx1"/>
                </a:solidFill>
              </a:rPr>
              <a:t>201</a:t>
            </a:r>
            <a:r>
              <a:rPr lang="bg-BG" sz="3200" i="1" dirty="0" smtClean="0">
                <a:solidFill>
                  <a:schemeClr val="tx1"/>
                </a:solidFill>
              </a:rPr>
              <a:t>6</a:t>
            </a:r>
            <a:r>
              <a:rPr lang="bg-BG" sz="3200" i="1" cap="none" dirty="0" smtClean="0">
                <a:solidFill>
                  <a:schemeClr val="tx1"/>
                </a:solidFill>
              </a:rPr>
              <a:t> Г</a:t>
            </a:r>
            <a:r>
              <a:rPr lang="bg-BG" sz="3200" i="1" dirty="0" smtClean="0">
                <a:solidFill>
                  <a:schemeClr val="tx1"/>
                </a:solidFill>
              </a:rPr>
              <a:t>. </a:t>
            </a:r>
            <a:endParaRPr lang="en-US" sz="3200" i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Object 1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573575580"/>
              </p:ext>
            </p:extLst>
          </p:nvPr>
        </p:nvGraphicFramePr>
        <p:xfrm>
          <a:off x="431800" y="1447800"/>
          <a:ext cx="8102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509ED3CF-0EBA-4CC2-808D-F07BD0AEE7DA}" type="slidenum">
              <a:rPr lang="bg-BG">
                <a:latin typeface="+mn-lt"/>
              </a:rPr>
              <a:pPr defTabSz="913727">
                <a:defRPr/>
              </a:pPr>
              <a:t>6</a:t>
            </a:fld>
            <a:endParaRPr lang="bg-BG" dirty="0">
              <a:latin typeface="+mn-lt"/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4505325" y="2686050"/>
            <a:ext cx="133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bg-BG">
              <a:latin typeface="Century" pitchFamily="18" charset="0"/>
            </a:endParaRP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1067028" y="1371601"/>
            <a:ext cx="8953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298" tIns="32649" rIns="65298" bIns="32649" anchor="ctr">
            <a:spAutoFit/>
          </a:bodyPr>
          <a:lstStyle>
            <a:lvl1pPr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bg-BG" altLang="bg-BG" sz="1400" b="1" dirty="0">
                <a:latin typeface="Century" pitchFamily="18" charset="0"/>
              </a:rPr>
              <a:t>Млн. лв.</a:t>
            </a: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1056"/>
            <a:ext cx="7544026" cy="802367"/>
          </a:xfrm>
        </p:spPr>
        <p:txBody>
          <a:bodyPr>
            <a:normAutofit fontScale="90000"/>
          </a:bodyPr>
          <a:lstStyle/>
          <a:p>
            <a:r>
              <a:rPr lang="bg-BG" sz="3200" i="1" dirty="0" smtClean="0"/>
              <a:t>Субсидии </a:t>
            </a:r>
            <a:r>
              <a:rPr lang="bg-BG" sz="3200" i="1" dirty="0"/>
              <a:t>от </a:t>
            </a:r>
            <a:r>
              <a:rPr lang="bg-BG" sz="3200" i="1" dirty="0" smtClean="0"/>
              <a:t>РЕПУБЛИКАНСКИ бюджет</a:t>
            </a:r>
            <a:endParaRPr lang="bg-BG" sz="3200" i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48006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 smtClean="0">
                <a:solidFill>
                  <a:srgbClr val="FFFF00"/>
                </a:solidFill>
              </a:rPr>
              <a:t>Планирани </a:t>
            </a:r>
            <a:r>
              <a:rPr lang="bg-BG" sz="2400" dirty="0">
                <a:solidFill>
                  <a:srgbClr val="FFFF00"/>
                </a:solidFill>
              </a:rPr>
              <a:t>постъпления             </a:t>
            </a:r>
            <a:r>
              <a:rPr lang="en-US" sz="2400" dirty="0" smtClean="0">
                <a:solidFill>
                  <a:srgbClr val="FFFF00"/>
                </a:solidFill>
              </a:rPr>
              <a:t>  </a:t>
            </a:r>
            <a:r>
              <a:rPr lang="bg-BG" sz="2400" dirty="0" smtClean="0">
                <a:solidFill>
                  <a:srgbClr val="FFFF00"/>
                </a:solidFill>
              </a:rPr>
              <a:t>  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5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bg-BG" sz="2400" b="1" dirty="0" smtClean="0">
                <a:solidFill>
                  <a:srgbClr val="FFC000"/>
                </a:solidFill>
              </a:rPr>
              <a:t>883 628 </a:t>
            </a:r>
            <a:r>
              <a:rPr lang="bg-BG" sz="2400" b="1" dirty="0">
                <a:solidFill>
                  <a:srgbClr val="FFC000"/>
                </a:solidFill>
              </a:rPr>
              <a:t>лв. </a:t>
            </a:r>
            <a:endParaRPr lang="en-US" sz="2400" b="1" dirty="0" smtClean="0">
              <a:solidFill>
                <a:srgbClr val="FFC00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 smtClean="0">
                <a:solidFill>
                  <a:srgbClr val="FFFF00"/>
                </a:solidFill>
              </a:rPr>
              <a:t>в  т.ч</a:t>
            </a:r>
            <a:r>
              <a:rPr lang="bg-BG" sz="2400" dirty="0">
                <a:solidFill>
                  <a:srgbClr val="FFFF00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Обща допълваща субсидия           </a:t>
            </a:r>
            <a:r>
              <a:rPr lang="bg-BG" sz="2400" b="1" dirty="0">
                <a:solidFill>
                  <a:srgbClr val="FFC000"/>
                </a:solidFill>
              </a:rPr>
              <a:t>4 </a:t>
            </a:r>
            <a:r>
              <a:rPr lang="bg-BG" sz="2400" b="1" dirty="0" smtClean="0">
                <a:solidFill>
                  <a:srgbClr val="FFC000"/>
                </a:solidFill>
              </a:rPr>
              <a:t>644 328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Обща изравнителна субсидия         </a:t>
            </a:r>
            <a:r>
              <a:rPr lang="bg-BG" sz="2400" b="1" dirty="0" smtClean="0">
                <a:solidFill>
                  <a:srgbClr val="FFC000"/>
                </a:solidFill>
              </a:rPr>
              <a:t>543 700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За зимно поддържане                    </a:t>
            </a:r>
            <a:r>
              <a:rPr lang="bg-BG" sz="2400" dirty="0" smtClean="0">
                <a:solidFill>
                  <a:srgbClr val="FFFF00"/>
                </a:solidFill>
              </a:rPr>
              <a:t>    </a:t>
            </a:r>
            <a:r>
              <a:rPr lang="bg-BG" sz="2400" b="1" dirty="0" smtClean="0">
                <a:solidFill>
                  <a:srgbClr val="FFC000"/>
                </a:solidFill>
              </a:rPr>
              <a:t>133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bg-BG" sz="2400" b="1" dirty="0" smtClean="0">
                <a:solidFill>
                  <a:srgbClr val="FFC000"/>
                </a:solidFill>
              </a:rPr>
              <a:t>100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Субсидия за капиталови разходи   </a:t>
            </a:r>
            <a:r>
              <a:rPr lang="bg-BG" sz="2400" dirty="0" smtClean="0">
                <a:solidFill>
                  <a:srgbClr val="FFFF00"/>
                </a:solidFill>
              </a:rPr>
              <a:t>  </a:t>
            </a:r>
            <a:r>
              <a:rPr lang="bg-BG" sz="2400" b="1" dirty="0" smtClean="0">
                <a:solidFill>
                  <a:srgbClr val="FFC000"/>
                </a:solidFill>
              </a:rPr>
              <a:t>562 </a:t>
            </a:r>
            <a:r>
              <a:rPr lang="bg-BG" sz="2400" b="1" dirty="0">
                <a:solidFill>
                  <a:srgbClr val="FFC000"/>
                </a:solidFill>
              </a:rPr>
              <a:t>500 лв</a:t>
            </a:r>
            <a:r>
              <a:rPr lang="bg-BG" sz="2400" b="1" dirty="0" smtClean="0">
                <a:solidFill>
                  <a:srgbClr val="FFC000"/>
                </a:solidFill>
              </a:rPr>
              <a:t>.</a:t>
            </a:r>
            <a:endParaRPr lang="bg-BG" sz="2400" b="1" dirty="0">
              <a:solidFill>
                <a:srgbClr val="FFC000"/>
              </a:solidFill>
            </a:endParaRPr>
          </a:p>
        </p:txBody>
      </p:sp>
      <p:sp>
        <p:nvSpPr>
          <p:cNvPr id="1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020E532A-6DDF-4434-8698-02D787A2F7B6}" type="slidenum">
              <a:rPr lang="bg-BG">
                <a:latin typeface="+mn-lt"/>
              </a:rPr>
              <a:pPr defTabSz="913727">
                <a:defRPr/>
              </a:pPr>
              <a:t>7</a:t>
            </a:fld>
            <a:endParaRPr lang="bg-B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9183180"/>
      </p:ext>
    </p:extLst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219639F5-8790-4CA0-A585-0E9E1F0B7940}" type="slidenum">
              <a:rPr lang="bg-BG">
                <a:latin typeface="+mn-lt"/>
              </a:rPr>
              <a:pPr defTabSz="913727">
                <a:defRPr/>
              </a:pPr>
              <a:t>8</a:t>
            </a:fld>
            <a:endParaRPr lang="bg-BG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533400"/>
            <a:ext cx="6781800" cy="660400"/>
          </a:xfrm>
          <a:prstGeom prst="rect">
            <a:avLst/>
          </a:prstGeom>
        </p:spPr>
        <p:txBody>
          <a:bodyPr lIns="65298" tIns="32649" rIns="65298" bIns="32649">
            <a:spAutoFit/>
          </a:bodyPr>
          <a:lstStyle/>
          <a:p>
            <a:pPr algn="l">
              <a:defRPr/>
            </a:pPr>
            <a:r>
              <a:rPr lang="bg-BG" sz="3700" i="1" dirty="0" smtClean="0">
                <a:latin typeface="+mj-lt"/>
              </a:rPr>
              <a:t>Държавен трансфер</a:t>
            </a:r>
            <a:endParaRPr lang="en-US" sz="3700" i="1" dirty="0">
              <a:latin typeface="+mj-lt"/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823054"/>
              </p:ext>
            </p:extLst>
          </p:nvPr>
        </p:nvGraphicFramePr>
        <p:xfrm>
          <a:off x="317500" y="1562100"/>
          <a:ext cx="87249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574" y="440663"/>
            <a:ext cx="7544026" cy="740437"/>
          </a:xfrm>
        </p:spPr>
        <p:txBody>
          <a:bodyPr/>
          <a:lstStyle/>
          <a:p>
            <a:r>
              <a:rPr lang="bg-BG" sz="3200" i="1" dirty="0"/>
              <a:t>Приходи от местни данъци</a:t>
            </a:r>
          </a:p>
        </p:txBody>
      </p:sp>
      <p:sp>
        <p:nvSpPr>
          <p:cNvPr id="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727">
              <a:defRPr/>
            </a:pPr>
            <a:fld id="{CBECAD09-2165-43A4-90C8-0BA8D8A5C3D3}" type="slidenum">
              <a:rPr lang="bg-BG">
                <a:latin typeface="+mn-lt"/>
              </a:rPr>
              <a:pPr defTabSz="913727">
                <a:defRPr/>
              </a:pPr>
              <a:t>9</a:t>
            </a:fld>
            <a:endParaRPr lang="bg-BG" dirty="0"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08578" y="1524000"/>
            <a:ext cx="8130622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7" tIns="45705" rIns="91407" bIns="45705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3694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0729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7766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4802" indent="-22851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Планирани постъпления         </a:t>
            </a:r>
            <a:r>
              <a:rPr lang="en-US" sz="2400" dirty="0" smtClean="0">
                <a:solidFill>
                  <a:srgbClr val="FFFF00"/>
                </a:solidFill>
              </a:rPr>
              <a:t>   </a:t>
            </a:r>
            <a:r>
              <a:rPr lang="bg-BG" sz="2400" dirty="0" smtClean="0">
                <a:solidFill>
                  <a:srgbClr val="FFFF00"/>
                </a:solidFill>
              </a:rPr>
              <a:t>   </a:t>
            </a:r>
            <a:r>
              <a:rPr lang="bg-BG" sz="2400" b="1" dirty="0" smtClean="0">
                <a:solidFill>
                  <a:srgbClr val="FFC000"/>
                </a:solidFill>
              </a:rPr>
              <a:t>426 500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marL="0" indent="0">
              <a:buNone/>
            </a:pPr>
            <a:r>
              <a:rPr lang="bg-BG" sz="2400" dirty="0" smtClean="0">
                <a:solidFill>
                  <a:srgbClr val="FFFF00"/>
                </a:solidFill>
              </a:rPr>
              <a:t>    в.т.ч.</a:t>
            </a:r>
            <a:endParaRPr lang="bg-BG" sz="2400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 smtClean="0">
                <a:solidFill>
                  <a:srgbClr val="FFFF00"/>
                </a:solidFill>
              </a:rPr>
              <a:t>Патентен данък                              </a:t>
            </a:r>
            <a:r>
              <a:rPr lang="en-US" sz="2400" dirty="0" smtClean="0">
                <a:solidFill>
                  <a:srgbClr val="FFFF00"/>
                </a:solidFill>
              </a:rPr>
              <a:t>   </a:t>
            </a:r>
            <a:r>
              <a:rPr lang="bg-BG" sz="2400" b="1" dirty="0" smtClean="0">
                <a:solidFill>
                  <a:srgbClr val="FFC000"/>
                </a:solidFill>
              </a:rPr>
              <a:t>20 000 лв.</a:t>
            </a:r>
            <a:endParaRPr lang="bg-BG" sz="24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недвижими имоти          </a:t>
            </a:r>
            <a:r>
              <a:rPr lang="en-US" sz="2400" dirty="0" smtClean="0">
                <a:solidFill>
                  <a:srgbClr val="FFFF00"/>
                </a:solidFill>
              </a:rPr>
              <a:t>  </a:t>
            </a:r>
            <a:r>
              <a:rPr lang="bg-BG" sz="2400" dirty="0" smtClean="0">
                <a:solidFill>
                  <a:srgbClr val="FFFF00"/>
                </a:solidFill>
              </a:rPr>
              <a:t>  </a:t>
            </a:r>
            <a:r>
              <a:rPr lang="bg-BG" sz="2400" b="1" dirty="0" smtClean="0">
                <a:solidFill>
                  <a:srgbClr val="FFC000"/>
                </a:solidFill>
              </a:rPr>
              <a:t>131</a:t>
            </a:r>
            <a:r>
              <a:rPr lang="bg-BG" sz="24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превозни средства            </a:t>
            </a:r>
            <a:r>
              <a:rPr lang="bg-BG" sz="2400" b="1" dirty="0" smtClean="0">
                <a:solidFill>
                  <a:srgbClr val="FFC000"/>
                </a:solidFill>
              </a:rPr>
              <a:t>180</a:t>
            </a:r>
            <a:r>
              <a:rPr lang="bg-BG" sz="2400" b="1" dirty="0">
                <a:solidFill>
                  <a:srgbClr val="FFC000"/>
                </a:solidFill>
              </a:rPr>
              <a:t> 000 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Данък придобиване имущество   </a:t>
            </a:r>
            <a:r>
              <a:rPr lang="bg-BG" sz="2400" b="1" dirty="0" smtClean="0">
                <a:solidFill>
                  <a:srgbClr val="FFC000"/>
                </a:solidFill>
              </a:rPr>
              <a:t>88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bg-BG" sz="2400" b="1" dirty="0" smtClean="0">
                <a:solidFill>
                  <a:srgbClr val="FFC000"/>
                </a:solidFill>
              </a:rPr>
              <a:t>500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sz="2400" dirty="0">
                <a:solidFill>
                  <a:srgbClr val="FFFF00"/>
                </a:solidFill>
              </a:rPr>
              <a:t>Туристически данък                    </a:t>
            </a:r>
            <a:r>
              <a:rPr lang="en-US" sz="2400" dirty="0" smtClean="0">
                <a:solidFill>
                  <a:srgbClr val="FFFF00"/>
                </a:solidFill>
              </a:rPr>
              <a:t>  </a:t>
            </a:r>
            <a:r>
              <a:rPr lang="bg-BG" sz="2400" dirty="0" smtClean="0">
                <a:solidFill>
                  <a:srgbClr val="FFFF00"/>
                </a:solidFill>
              </a:rPr>
              <a:t>   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bg-BG" sz="2400" b="1" dirty="0" smtClean="0">
                <a:solidFill>
                  <a:srgbClr val="FFC000"/>
                </a:solidFill>
              </a:rPr>
              <a:t>10</a:t>
            </a:r>
            <a:r>
              <a:rPr lang="bg-BG" sz="2400" b="1" dirty="0">
                <a:solidFill>
                  <a:srgbClr val="FFC000"/>
                </a:solidFill>
              </a:rPr>
              <a:t> </a:t>
            </a:r>
            <a:r>
              <a:rPr lang="bg-BG" sz="2400" b="1" dirty="0" smtClean="0">
                <a:solidFill>
                  <a:srgbClr val="FFC000"/>
                </a:solidFill>
              </a:rPr>
              <a:t>000 </a:t>
            </a:r>
            <a:r>
              <a:rPr lang="bg-BG" sz="2400" b="1" dirty="0">
                <a:solidFill>
                  <a:srgbClr val="FFC000"/>
                </a:solidFill>
              </a:rPr>
              <a:t>лв.</a:t>
            </a:r>
          </a:p>
          <a:p>
            <a:pPr marL="0" indent="0">
              <a:buNone/>
            </a:pPr>
            <a:endParaRPr lang="bg-BG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 advClick="0" advTm="15000">
    <p:push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321&quot;/&gt;&lt;/object&gt;&lt;object type=&quot;3&quot; unique_id=&quot;10007&quot;&gt;&lt;property id=&quot;20148&quot; value=&quot;5&quot;/&gt;&lt;property id=&quot;20300&quot; value=&quot;Slide 5&quot;/&gt;&lt;property id=&quot;20307&quot; value=&quot;264&quot;/&gt;&lt;/object&gt;&lt;object type=&quot;3&quot; unique_id=&quot;10008&quot;&gt;&lt;property id=&quot;20148&quot; value=&quot;5&quot;/&gt;&lt;property id=&quot;20300&quot; value=&quot;Slide 6&quot;/&gt;&lt;property id=&quot;20307&quot; value=&quot;315&quot;/&gt;&lt;/object&gt;&lt;object type=&quot;3&quot; unique_id=&quot;10012&quot;&gt;&lt;property id=&quot;20148&quot; value=&quot;5&quot;/&gt;&lt;property id=&quot;20300&quot; value=&quot;Slide 17&quot;/&gt;&lt;property id=&quot;20307&quot; value=&quot;280&quot;/&gt;&lt;/object&gt;&lt;object type=&quot;3&quot; unique_id=&quot;10016&quot;&gt;&lt;property id=&quot;20148&quot; value=&quot;5&quot;/&gt;&lt;property id=&quot;20300&quot; value=&quot;Slide 18&quot;/&gt;&lt;property id=&quot;20307&quot; value=&quot;318&quot;/&gt;&lt;/object&gt;&lt;object type=&quot;3&quot; unique_id=&quot;10017&quot;&gt;&lt;property id=&quot;20148&quot; value=&quot;5&quot;/&gt;&lt;property id=&quot;20300&quot; value=&quot;Slide 19&quot;/&gt;&lt;property id=&quot;20307&quot; value=&quot;283&quot;/&gt;&lt;/object&gt;&lt;object type=&quot;3&quot; unique_id=&quot;10029&quot;&gt;&lt;property id=&quot;20148&quot; value=&quot;5&quot;/&gt;&lt;property id=&quot;20300&quot; value=&quot;Slide 20&quot;/&gt;&lt;property id=&quot;20307&quot; value=&quot;290&quot;/&gt;&lt;/object&gt;&lt;object type=&quot;3&quot; unique_id=&quot;10035&quot;&gt;&lt;property id=&quot;20148&quot; value=&quot;5&quot;/&gt;&lt;property id=&quot;20300&quot; value=&quot;Slide 21&quot;/&gt;&lt;property id=&quot;20307&quot; value=&quot;305&quot;/&gt;&lt;/object&gt;&lt;object type=&quot;3&quot; unique_id=&quot;10058&quot;&gt;&lt;property id=&quot;20148&quot; value=&quot;5&quot;/&gt;&lt;property id=&quot;20300&quot; value=&quot;Slide 34&quot;/&gt;&lt;property id=&quot;20307&quot; value=&quot;288&quot;/&gt;&lt;/object&gt;&lt;object type=&quot;3&quot; unique_id=&quot;10059&quot;&gt;&lt;property id=&quot;20148&quot; value=&quot;5&quot;/&gt;&lt;property id=&quot;20300&quot; value=&quot;Slide 1&quot;/&gt;&lt;property id=&quot;20307&quot; value=&quot;322&quot;/&gt;&lt;/object&gt;&lt;object type=&quot;3&quot; unique_id=&quot;10060&quot;&gt;&lt;property id=&quot;20148&quot; value=&quot;5&quot;/&gt;&lt;property id=&quot;20300&quot; value=&quot;Slide 7&quot;/&gt;&lt;property id=&quot;20307&quot; value=&quot;323&quot;/&gt;&lt;/object&gt;&lt;object type=&quot;3&quot; unique_id=&quot;10061&quot;&gt;&lt;property id=&quot;20148&quot; value=&quot;5&quot;/&gt;&lt;property id=&quot;20300&quot; value=&quot;Slide 8&quot;/&gt;&lt;property id=&quot;20307&quot; value=&quot;324&quot;/&gt;&lt;/object&gt;&lt;object type=&quot;3&quot; unique_id=&quot;10062&quot;&gt;&lt;property id=&quot;20148&quot; value=&quot;5&quot;/&gt;&lt;property id=&quot;20300&quot; value=&quot;Slide 9&quot;/&gt;&lt;property id=&quot;20307&quot; value=&quot;325&quot;/&gt;&lt;/object&gt;&lt;object type=&quot;3&quot; unique_id=&quot;10063&quot;&gt;&lt;property id=&quot;20148&quot; value=&quot;5&quot;/&gt;&lt;property id=&quot;20300&quot; value=&quot;Slide 10&quot;/&gt;&lt;property id=&quot;20307&quot; value=&quot;326&quot;/&gt;&lt;/object&gt;&lt;object type=&quot;3&quot; unique_id=&quot;10064&quot;&gt;&lt;property id=&quot;20148&quot; value=&quot;5&quot;/&gt;&lt;property id=&quot;20300&quot; value=&quot;Slide 11&quot;/&gt;&lt;property id=&quot;20307&quot; value=&quot;327&quot;/&gt;&lt;/object&gt;&lt;object type=&quot;3&quot; unique_id=&quot;10065&quot;&gt;&lt;property id=&quot;20148&quot; value=&quot;5&quot;/&gt;&lt;property id=&quot;20300&quot; value=&quot;Slide 12&quot;/&gt;&lt;property id=&quot;20307&quot; value=&quot;335&quot;/&gt;&lt;/object&gt;&lt;object type=&quot;3&quot; unique_id=&quot;10066&quot;&gt;&lt;property id=&quot;20148&quot; value=&quot;5&quot;/&gt;&lt;property id=&quot;20300&quot; value=&quot;Slide 13&quot;/&gt;&lt;property id=&quot;20307&quot; value=&quot;336&quot;/&gt;&lt;/object&gt;&lt;object type=&quot;3&quot; unique_id=&quot;10067&quot;&gt;&lt;property id=&quot;20148&quot; value=&quot;5&quot;/&gt;&lt;property id=&quot;20300&quot; value=&quot;Slide 14&quot;/&gt;&lt;property id=&quot;20307&quot; value=&quot;329&quot;/&gt;&lt;/object&gt;&lt;object type=&quot;3&quot; unique_id=&quot;10068&quot;&gt;&lt;property id=&quot;20148&quot; value=&quot;5&quot;/&gt;&lt;property id=&quot;20300&quot; value=&quot;Slide 15&quot;/&gt;&lt;property id=&quot;20307&quot; value=&quot;330&quot;/&gt;&lt;/object&gt;&lt;object type=&quot;3&quot; unique_id=&quot;10069&quot;&gt;&lt;property id=&quot;20148&quot; value=&quot;5&quot;/&gt;&lt;property id=&quot;20300&quot; value=&quot;Slide 16&quot;/&gt;&lt;property id=&quot;20307&quot; value=&quot;331&quot;/&gt;&lt;/object&gt;&lt;object type=&quot;3&quot; unique_id=&quot;10070&quot;&gt;&lt;property id=&quot;20148&quot; value=&quot;5&quot;/&gt;&lt;property id=&quot;20300&quot; value=&quot;Slide 22&quot;/&gt;&lt;property id=&quot;20307&quot; value=&quot;332&quot;/&gt;&lt;/object&gt;&lt;object type=&quot;3&quot; unique_id=&quot;10071&quot;&gt;&lt;property id=&quot;20148&quot; value=&quot;5&quot;/&gt;&lt;property id=&quot;20300&quot; value=&quot;Slide 23&quot;/&gt;&lt;property id=&quot;20307&quot; value=&quot;333&quot;/&gt;&lt;/object&gt;&lt;object type=&quot;3&quot; unique_id=&quot;10072&quot;&gt;&lt;property id=&quot;20148&quot; value=&quot;5&quot;/&gt;&lt;property id=&quot;20300&quot; value=&quot;Slide 24&quot;/&gt;&lt;property id=&quot;20307&quot; value=&quot;341&quot;/&gt;&lt;/object&gt;&lt;object type=&quot;3&quot; unique_id=&quot;10073&quot;&gt;&lt;property id=&quot;20148&quot; value=&quot;5&quot;/&gt;&lt;property id=&quot;20300&quot; value=&quot;Slide 25&quot;/&gt;&lt;property id=&quot;20307&quot; value=&quot;342&quot;/&gt;&lt;/object&gt;&lt;object type=&quot;3&quot; unique_id=&quot;10074&quot;&gt;&lt;property id=&quot;20148&quot; value=&quot;5&quot;/&gt;&lt;property id=&quot;20300&quot; value=&quot;Slide 26&quot;/&gt;&lt;property id=&quot;20307&quot; value=&quot;343&quot;/&gt;&lt;/object&gt;&lt;object type=&quot;3&quot; unique_id=&quot;10075&quot;&gt;&lt;property id=&quot;20148&quot; value=&quot;5&quot;/&gt;&lt;property id=&quot;20300&quot; value=&quot;Slide 27&quot;/&gt;&lt;property id=&quot;20307&quot; value=&quot;344&quot;/&gt;&lt;/object&gt;&lt;object type=&quot;3&quot; unique_id=&quot;10076&quot;&gt;&lt;property id=&quot;20148&quot; value=&quot;5&quot;/&gt;&lt;property id=&quot;20300&quot; value=&quot;Slide 28&quot;/&gt;&lt;property id=&quot;20307&quot; value=&quot;345&quot;/&gt;&lt;/object&gt;&lt;object type=&quot;3&quot; unique_id=&quot;10077&quot;&gt;&lt;property id=&quot;20148&quot; value=&quot;5&quot;/&gt;&lt;property id=&quot;20300&quot; value=&quot;Slide 29&quot;/&gt;&lt;property id=&quot;20307&quot; value=&quot;346&quot;/&gt;&lt;/object&gt;&lt;object type=&quot;3&quot; unique_id=&quot;10078&quot;&gt;&lt;property id=&quot;20148&quot; value=&quot;5&quot;/&gt;&lt;property id=&quot;20300&quot; value=&quot;Slide 30&quot;/&gt;&lt;property id=&quot;20307&quot; value=&quot;337&quot;/&gt;&lt;/object&gt;&lt;object type=&quot;3&quot; unique_id=&quot;10079&quot;&gt;&lt;property id=&quot;20148&quot; value=&quot;5&quot;/&gt;&lt;property id=&quot;20300&quot; value=&quot;Slide 31&quot;/&gt;&lt;property id=&quot;20307&quot; value=&quot;338&quot;/&gt;&lt;/object&gt;&lt;object type=&quot;3&quot; unique_id=&quot;10080&quot;&gt;&lt;property id=&quot;20148&quot; value=&quot;5&quot;/&gt;&lt;property id=&quot;20300&quot; value=&quot;Slide 32&quot;/&gt;&lt;property id=&quot;20307&quot; value=&quot;339&quot;/&gt;&lt;/object&gt;&lt;object type=&quot;3&quot; unique_id=&quot;10081&quot;&gt;&lt;property id=&quot;20148&quot; value=&quot;5&quot;/&gt;&lt;property id=&quot;20300&quot; value=&quot;Slide 33&quot;/&gt;&lt;property id=&quot;20307&quot; value=&quot;34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Йон">
  <a:themeElements>
    <a:clrScheme name="Й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Й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Й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4954</TotalTime>
  <Words>906</Words>
  <Application>Microsoft Office PowerPoint</Application>
  <PresentationFormat>Презентация на цял екран (4:3)</PresentationFormat>
  <Paragraphs>231</Paragraphs>
  <Slides>19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19</vt:i4>
      </vt:variant>
    </vt:vector>
  </HeadingPairs>
  <TitlesOfParts>
    <vt:vector size="20" baseType="lpstr">
      <vt:lpstr>Йон</vt:lpstr>
      <vt:lpstr>Презентация на PowerPoint</vt:lpstr>
      <vt:lpstr>ПУБЛИЧНО ОБСЪЖДАНЕ </vt:lpstr>
      <vt:lpstr>Нормативна база - 2016 г.</vt:lpstr>
      <vt:lpstr>Приоритети на  Бюджет 2016 г. - 1</vt:lpstr>
      <vt:lpstr>Приоритети на  Бюджет 2016 г. - 2</vt:lpstr>
      <vt:lpstr>ОБЩО  ПРИХОДИ OT 2013 Г. – 2016 Г. </vt:lpstr>
      <vt:lpstr>Субсидии от РЕПУБЛИКАНСКИ бюджет</vt:lpstr>
      <vt:lpstr>Презентация на PowerPoint</vt:lpstr>
      <vt:lpstr>Приходи от местни данъци</vt:lpstr>
      <vt:lpstr>Неданъчни приходи</vt:lpstr>
      <vt:lpstr>Презентация на PowerPoint</vt:lpstr>
      <vt:lpstr>Разходна част на бюджета</vt:lpstr>
      <vt:lpstr>Разходи ЗА 2016г.</vt:lpstr>
      <vt:lpstr>СОЦИАЛНА ПРОГРАМА ЗА 2016 г.</vt:lpstr>
      <vt:lpstr>Финансиране на СПОРТНИ И  КУЛТУРНИ ДЕЙНОСТИ ЗА 2016 г. </vt:lpstr>
      <vt:lpstr>ДЕЙНОСТИ ПО БЛАГОУСТРОЯВАНЕ  ЗА 2016 г.</vt:lpstr>
      <vt:lpstr>Инвестиционна програма за 2016 г.</vt:lpstr>
      <vt:lpstr>Инвестиционна програма за 2016 г.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Gogo</dc:creator>
  <cp:lastModifiedBy>pc</cp:lastModifiedBy>
  <cp:revision>358</cp:revision>
  <cp:lastPrinted>1601-01-01T00:00:00Z</cp:lastPrinted>
  <dcterms:created xsi:type="dcterms:W3CDTF">1601-01-01T00:00:00Z</dcterms:created>
  <dcterms:modified xsi:type="dcterms:W3CDTF">2016-01-29T13:34:09Z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